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76" r:id="rId3"/>
    <p:sldId id="257" r:id="rId4"/>
    <p:sldId id="258" r:id="rId5"/>
    <p:sldId id="259" r:id="rId6"/>
    <p:sldId id="286" r:id="rId7"/>
    <p:sldId id="285" r:id="rId8"/>
    <p:sldId id="284" r:id="rId9"/>
    <p:sldId id="287" r:id="rId10"/>
    <p:sldId id="288" r:id="rId11"/>
    <p:sldId id="289" r:id="rId12"/>
    <p:sldId id="290" r:id="rId13"/>
    <p:sldId id="291" r:id="rId14"/>
    <p:sldId id="292" r:id="rId15"/>
    <p:sldId id="261" r:id="rId16"/>
    <p:sldId id="262" r:id="rId17"/>
    <p:sldId id="265" r:id="rId18"/>
    <p:sldId id="267" r:id="rId19"/>
    <p:sldId id="268" r:id="rId20"/>
    <p:sldId id="269" r:id="rId21"/>
    <p:sldId id="270" r:id="rId22"/>
    <p:sldId id="273" r:id="rId23"/>
    <p:sldId id="274" r:id="rId24"/>
    <p:sldId id="277" r:id="rId25"/>
    <p:sldId id="278"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72F96-07D3-4C35-85EA-7988D51D1920}" type="datetimeFigureOut">
              <a:rPr lang="en-US" smtClean="0"/>
              <a:t>8/30/2015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19F761-DB17-4BDC-8B4A-704879B6DE70}" type="slidenum">
              <a:rPr lang="en-US" smtClean="0"/>
              <a:t>‹#›</a:t>
            </a:fld>
            <a:endParaRPr lang="en-US"/>
          </a:p>
        </p:txBody>
      </p:sp>
    </p:spTree>
    <p:extLst>
      <p:ext uri="{BB962C8B-B14F-4D97-AF65-F5344CB8AC3E}">
        <p14:creationId xmlns:p14="http://schemas.microsoft.com/office/powerpoint/2010/main" val="1807426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19F761-DB17-4BDC-8B4A-704879B6DE70}" type="slidenum">
              <a:rPr lang="en-US" smtClean="0"/>
              <a:t>1</a:t>
            </a:fld>
            <a:endParaRPr lang="en-US"/>
          </a:p>
        </p:txBody>
      </p:sp>
    </p:spTree>
    <p:extLst>
      <p:ext uri="{BB962C8B-B14F-4D97-AF65-F5344CB8AC3E}">
        <p14:creationId xmlns:p14="http://schemas.microsoft.com/office/powerpoint/2010/main" val="1758769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1DF184E-DCB9-4094-B1C6-5CC14AFC2C28}" type="datetime1">
              <a:rPr lang="en-US" smtClean="0"/>
              <a:t>8/30/2015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By Gul Sayyar-ACCA</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B022A8-0B57-4A84-A90F-6EE64C2D0AA9}" type="datetime1">
              <a:rPr lang="en-US" smtClean="0"/>
              <a:t>8/30/2015</a:t>
            </a:fld>
            <a:endParaRPr lang="en-US"/>
          </a:p>
        </p:txBody>
      </p:sp>
      <p:sp>
        <p:nvSpPr>
          <p:cNvPr id="5" name="Footer Placeholder 4"/>
          <p:cNvSpPr>
            <a:spLocks noGrp="1"/>
          </p:cNvSpPr>
          <p:nvPr>
            <p:ph type="ftr" sz="quarter" idx="11"/>
          </p:nvPr>
        </p:nvSpPr>
        <p:spPr/>
        <p:txBody>
          <a:bodyPr/>
          <a:lstStyle>
            <a:extLst/>
          </a:lstStyle>
          <a:p>
            <a:r>
              <a:rPr lang="en-US" smtClean="0"/>
              <a:t>By Gul Sayyar-ACCA</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2109F3-8A14-4082-BF8D-FEB330F06CF2}" type="datetime1">
              <a:rPr lang="en-US" smtClean="0"/>
              <a:t>8/30/2015</a:t>
            </a:fld>
            <a:endParaRPr lang="en-US"/>
          </a:p>
        </p:txBody>
      </p:sp>
      <p:sp>
        <p:nvSpPr>
          <p:cNvPr id="5" name="Footer Placeholder 4"/>
          <p:cNvSpPr>
            <a:spLocks noGrp="1"/>
          </p:cNvSpPr>
          <p:nvPr>
            <p:ph type="ftr" sz="quarter" idx="11"/>
          </p:nvPr>
        </p:nvSpPr>
        <p:spPr/>
        <p:txBody>
          <a:bodyPr/>
          <a:lstStyle>
            <a:extLst/>
          </a:lstStyle>
          <a:p>
            <a:r>
              <a:rPr lang="en-US" smtClean="0"/>
              <a:t>By Gul Sayyar-ACCA</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C39312-FE77-4573-887A-E18390E21EAB}" type="datetime1">
              <a:rPr lang="en-US" smtClean="0"/>
              <a:t>8/30/2015</a:t>
            </a:fld>
            <a:endParaRPr lang="en-US"/>
          </a:p>
        </p:txBody>
      </p:sp>
      <p:sp>
        <p:nvSpPr>
          <p:cNvPr id="5" name="Footer Placeholder 4"/>
          <p:cNvSpPr>
            <a:spLocks noGrp="1"/>
          </p:cNvSpPr>
          <p:nvPr>
            <p:ph type="ftr" sz="quarter" idx="11"/>
          </p:nvPr>
        </p:nvSpPr>
        <p:spPr/>
        <p:txBody>
          <a:bodyPr/>
          <a:lstStyle>
            <a:extLst/>
          </a:lstStyle>
          <a:p>
            <a:r>
              <a:rPr lang="en-US" smtClean="0"/>
              <a:t>By Gul Sayyar-ACCA</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952C7BE-B24B-4231-89AC-39605A7A53B0}" type="datetime1">
              <a:rPr lang="en-US" smtClean="0"/>
              <a:t>8/30/2015</a:t>
            </a:fld>
            <a:endParaRPr lang="en-US"/>
          </a:p>
        </p:txBody>
      </p:sp>
      <p:sp>
        <p:nvSpPr>
          <p:cNvPr id="5" name="Footer Placeholder 4"/>
          <p:cNvSpPr>
            <a:spLocks noGrp="1"/>
          </p:cNvSpPr>
          <p:nvPr>
            <p:ph type="ftr" sz="quarter" idx="11"/>
          </p:nvPr>
        </p:nvSpPr>
        <p:spPr/>
        <p:txBody>
          <a:bodyPr/>
          <a:lstStyle>
            <a:extLst/>
          </a:lstStyle>
          <a:p>
            <a:r>
              <a:rPr lang="en-US" smtClean="0"/>
              <a:t>By Gul Sayyar-ACCA</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8485AB-3455-428F-9C36-399DC7C169E2}" type="datetime1">
              <a:rPr lang="en-US" smtClean="0"/>
              <a:t>8/30/2015</a:t>
            </a:fld>
            <a:endParaRPr lang="en-US"/>
          </a:p>
        </p:txBody>
      </p:sp>
      <p:sp>
        <p:nvSpPr>
          <p:cNvPr id="6" name="Footer Placeholder 5"/>
          <p:cNvSpPr>
            <a:spLocks noGrp="1"/>
          </p:cNvSpPr>
          <p:nvPr>
            <p:ph type="ftr" sz="quarter" idx="11"/>
          </p:nvPr>
        </p:nvSpPr>
        <p:spPr/>
        <p:txBody>
          <a:bodyPr/>
          <a:lstStyle>
            <a:extLst/>
          </a:lstStyle>
          <a:p>
            <a:r>
              <a:rPr lang="en-US" smtClean="0"/>
              <a:t>By Gul Sayyar-ACCA</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268905E-2544-4CD7-8894-23DB0D93BEE3}" type="datetime1">
              <a:rPr lang="en-US" smtClean="0"/>
              <a:t>8/30/2015</a:t>
            </a:fld>
            <a:endParaRPr lang="en-US"/>
          </a:p>
        </p:txBody>
      </p:sp>
      <p:sp>
        <p:nvSpPr>
          <p:cNvPr id="8" name="Footer Placeholder 7"/>
          <p:cNvSpPr>
            <a:spLocks noGrp="1"/>
          </p:cNvSpPr>
          <p:nvPr>
            <p:ph type="ftr" sz="quarter" idx="11"/>
          </p:nvPr>
        </p:nvSpPr>
        <p:spPr/>
        <p:txBody>
          <a:bodyPr/>
          <a:lstStyle>
            <a:extLst/>
          </a:lstStyle>
          <a:p>
            <a:r>
              <a:rPr lang="en-US" smtClean="0"/>
              <a:t>By Gul Sayyar-ACCA</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1F49CA6-9657-49B5-97AB-CC6363B3A936}" type="datetime1">
              <a:rPr lang="en-US" smtClean="0"/>
              <a:t>8/30/2015</a:t>
            </a:fld>
            <a:endParaRPr lang="en-US"/>
          </a:p>
        </p:txBody>
      </p:sp>
      <p:sp>
        <p:nvSpPr>
          <p:cNvPr id="4" name="Footer Placeholder 3"/>
          <p:cNvSpPr>
            <a:spLocks noGrp="1"/>
          </p:cNvSpPr>
          <p:nvPr>
            <p:ph type="ftr" sz="quarter" idx="11"/>
          </p:nvPr>
        </p:nvSpPr>
        <p:spPr/>
        <p:txBody>
          <a:bodyPr/>
          <a:lstStyle>
            <a:extLst/>
          </a:lstStyle>
          <a:p>
            <a:r>
              <a:rPr lang="en-US" smtClean="0"/>
              <a:t>By Gul Sayyar-ACCA</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AFFF495-8007-40E2-B68D-745632C55FE1}" type="datetime1">
              <a:rPr lang="en-US" smtClean="0"/>
              <a:t>8/30/2015</a:t>
            </a:fld>
            <a:endParaRPr lang="en-US"/>
          </a:p>
        </p:txBody>
      </p:sp>
      <p:sp>
        <p:nvSpPr>
          <p:cNvPr id="3" name="Footer Placeholder 2"/>
          <p:cNvSpPr>
            <a:spLocks noGrp="1"/>
          </p:cNvSpPr>
          <p:nvPr>
            <p:ph type="ftr" sz="quarter" idx="11"/>
          </p:nvPr>
        </p:nvSpPr>
        <p:spPr/>
        <p:txBody>
          <a:bodyPr/>
          <a:lstStyle>
            <a:extLst/>
          </a:lstStyle>
          <a:p>
            <a:r>
              <a:rPr lang="en-US" smtClean="0"/>
              <a:t>By Gul Sayyar-ACCA</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984C8BF-E851-4FBE-854A-B6BB637CA4C2}" type="datetime1">
              <a:rPr lang="en-US" smtClean="0"/>
              <a:t>8/30/2015</a:t>
            </a:fld>
            <a:endParaRPr lang="en-US"/>
          </a:p>
        </p:txBody>
      </p:sp>
      <p:sp>
        <p:nvSpPr>
          <p:cNvPr id="6" name="Footer Placeholder 5"/>
          <p:cNvSpPr>
            <a:spLocks noGrp="1"/>
          </p:cNvSpPr>
          <p:nvPr>
            <p:ph type="ftr" sz="quarter" idx="11"/>
          </p:nvPr>
        </p:nvSpPr>
        <p:spPr/>
        <p:txBody>
          <a:bodyPr/>
          <a:lstStyle>
            <a:extLst/>
          </a:lstStyle>
          <a:p>
            <a:r>
              <a:rPr lang="en-US" smtClean="0"/>
              <a:t>By Gul Sayyar-ACCA</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1E0729-6906-49A0-987A-CEF06C454DA2}" type="datetime1">
              <a:rPr lang="en-US" smtClean="0"/>
              <a:t>8/30/2015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By Gul Sayyar-ACCA</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A633B4F-EDC5-4613-B704-DEDBE1856AE1}" type="datetime1">
              <a:rPr lang="en-US" smtClean="0"/>
              <a:t>8/30/2015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By Gul Sayyar-ACCA</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a:xfrm>
            <a:off x="533400" y="838200"/>
            <a:ext cx="7696200" cy="1752600"/>
          </a:xfrm>
        </p:spPr>
        <p:txBody>
          <a:bodyPr>
            <a:noAutofit/>
          </a:bodyPr>
          <a:lstStyle/>
          <a:p>
            <a:pPr algn="ctr" eaLnBrk="1" fontAlgn="auto" hangingPunct="1">
              <a:spcAft>
                <a:spcPts val="0"/>
              </a:spcAft>
              <a:defRPr/>
            </a:pPr>
            <a:r>
              <a:rPr lang="en-US" sz="4800" i="1" dirty="0" smtClean="0"/>
              <a:t>Total Quality Management</a:t>
            </a:r>
            <a:r>
              <a:rPr lang="en-US" sz="6600" i="1" dirty="0" smtClean="0">
                <a:solidFill>
                  <a:schemeClr val="accent1">
                    <a:satMod val="150000"/>
                  </a:schemeClr>
                </a:solidFill>
              </a:rPr>
              <a:t> </a:t>
            </a:r>
          </a:p>
        </p:txBody>
      </p:sp>
      <p:sp>
        <p:nvSpPr>
          <p:cNvPr id="13315" name="Rectangle 7"/>
          <p:cNvSpPr>
            <a:spLocks noGrp="1" noChangeArrowheads="1"/>
          </p:cNvSpPr>
          <p:nvPr>
            <p:ph type="subTitle" idx="1"/>
          </p:nvPr>
        </p:nvSpPr>
        <p:spPr>
          <a:xfrm>
            <a:off x="2133600" y="2895600"/>
            <a:ext cx="6172200" cy="2057400"/>
          </a:xfrm>
        </p:spPr>
        <p:txBody>
          <a:bodyPr>
            <a:noAutofit/>
          </a:bodyPr>
          <a:lstStyle/>
          <a:p>
            <a:pPr algn="l" eaLnBrk="1" hangingPunct="1"/>
            <a:r>
              <a:rPr lang="en-US" sz="2800" b="1" i="1" dirty="0" smtClean="0"/>
              <a:t>Recommended Book</a:t>
            </a:r>
          </a:p>
          <a:p>
            <a:pPr algn="l" eaLnBrk="1" hangingPunct="1">
              <a:buFont typeface="Wingdings" pitchFamily="2" charset="2"/>
              <a:buChar char="Ø"/>
            </a:pPr>
            <a:r>
              <a:rPr lang="en-US" sz="2800" b="1" i="1" dirty="0" smtClean="0"/>
              <a:t> Total Quality Management</a:t>
            </a:r>
          </a:p>
          <a:p>
            <a:pPr algn="l" eaLnBrk="1" hangingPunct="1">
              <a:buFont typeface="Wingdings" pitchFamily="2" charset="2"/>
              <a:buChar char="Ø"/>
            </a:pPr>
            <a:r>
              <a:rPr lang="en-US" sz="2800" b="1" i="1" dirty="0" smtClean="0"/>
              <a:t> By Dale H. Besterfoeld</a:t>
            </a:r>
          </a:p>
          <a:p>
            <a:pPr algn="l" eaLnBrk="1" hangingPunct="1">
              <a:buFont typeface="Wingdings" pitchFamily="2" charset="2"/>
              <a:buChar char="Ø"/>
            </a:pPr>
            <a:r>
              <a:rPr lang="en-US" sz="2800" b="1" i="1" dirty="0" smtClean="0"/>
              <a:t> Third Edition </a:t>
            </a:r>
          </a:p>
        </p:txBody>
      </p:sp>
      <p:sp>
        <p:nvSpPr>
          <p:cNvPr id="3074" name="Rectangle 8"/>
          <p:cNvSpPr>
            <a:spLocks noGrp="1" noChangeArrowheads="1"/>
          </p:cNvSpPr>
          <p:nvPr>
            <p:ph type="sldNum" sz="quarter" idx="12"/>
          </p:nvPr>
        </p:nvSpPr>
        <p:spPr/>
        <p:txBody>
          <a:bodyPr/>
          <a:lstStyle/>
          <a:p>
            <a:pPr>
              <a:defRPr/>
            </a:pPr>
            <a:fld id="{20D41CF8-E49B-4A97-B6E6-E8B659886281}" type="slidenum">
              <a:rPr lang="en-US"/>
              <a:pPr>
                <a:defRPr/>
              </a:pPr>
              <a:t>1</a:t>
            </a:fld>
            <a:endParaRPr lang="en-US"/>
          </a:p>
        </p:txBody>
      </p:sp>
      <p:sp>
        <p:nvSpPr>
          <p:cNvPr id="2" name="Date Placeholder 1"/>
          <p:cNvSpPr>
            <a:spLocks noGrp="1"/>
          </p:cNvSpPr>
          <p:nvPr>
            <p:ph type="dt" sz="half" idx="10"/>
          </p:nvPr>
        </p:nvSpPr>
        <p:spPr/>
        <p:txBody>
          <a:bodyPr/>
          <a:lstStyle/>
          <a:p>
            <a:fld id="{4DAC8AE9-3BBB-438A-A8EA-0A61208D6241}" type="datetime1">
              <a:rPr lang="en-US" smtClean="0"/>
              <a:t>8/30/2015</a:t>
            </a:fld>
            <a:endParaRPr lang="en-US"/>
          </a:p>
        </p:txBody>
      </p:sp>
      <p:sp>
        <p:nvSpPr>
          <p:cNvPr id="3" name="Footer Placeholder 2"/>
          <p:cNvSpPr>
            <a:spLocks noGrp="1"/>
          </p:cNvSpPr>
          <p:nvPr>
            <p:ph type="ftr" sz="quarter" idx="11"/>
          </p:nvPr>
        </p:nvSpPr>
        <p:spPr/>
        <p:txBody>
          <a:bodyPr/>
          <a:lstStyle/>
          <a:p>
            <a:r>
              <a:rPr lang="en-US" smtClean="0"/>
              <a:t>By Gul Sayyar-ACCA</a:t>
            </a:r>
            <a:endParaRPr lang="en-US"/>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The importance of TQM lies in the fact that it encourages innovation, makes the organization adaptable to change, motivates people for better quality, and integrates the business arising out of a common purpose and all these provide the organization with valuable and distinctive competitive edge. </a:t>
            </a:r>
          </a:p>
          <a:p>
            <a:endParaRPr lang="en-US" dirty="0"/>
          </a:p>
        </p:txBody>
      </p:sp>
      <p:sp>
        <p:nvSpPr>
          <p:cNvPr id="2" name="Title 1"/>
          <p:cNvSpPr>
            <a:spLocks noGrp="1"/>
          </p:cNvSpPr>
          <p:nvPr>
            <p:ph type="title"/>
          </p:nvPr>
        </p:nvSpPr>
        <p:spPr/>
        <p:txBody>
          <a:bodyPr/>
          <a:lstStyle/>
          <a:p>
            <a:r>
              <a:rPr lang="en-US" dirty="0" smtClean="0"/>
              <a:t>Significance of TQM</a:t>
            </a:r>
            <a:endParaRPr lang="en-US" dirty="0"/>
          </a:p>
        </p:txBody>
      </p:sp>
      <p:sp>
        <p:nvSpPr>
          <p:cNvPr id="4" name="Date Placeholder 3"/>
          <p:cNvSpPr>
            <a:spLocks noGrp="1"/>
          </p:cNvSpPr>
          <p:nvPr>
            <p:ph type="dt" sz="half" idx="10"/>
          </p:nvPr>
        </p:nvSpPr>
        <p:spPr/>
        <p:txBody>
          <a:bodyPr/>
          <a:lstStyle/>
          <a:p>
            <a:fld id="{7B3D29E4-AEED-4C31-85E2-550B11FA9C90}"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By Gul Sayyar-ACCA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Be customer focused It requires the company to check customers attitudes regularly and includes the idea of internal customers as well as external ones.</a:t>
            </a:r>
          </a:p>
          <a:p>
            <a:pPr lvl="0"/>
            <a:r>
              <a:rPr lang="en-US" dirty="0" smtClean="0"/>
              <a:t>Do it right the first time, </a:t>
            </a:r>
            <a:r>
              <a:rPr lang="en-US" dirty="0"/>
              <a:t>t</a:t>
            </a:r>
            <a:r>
              <a:rPr lang="en-US" dirty="0" smtClean="0"/>
              <a:t>his means avoiding rework, i.e., cutting the amount of defective work. </a:t>
            </a:r>
          </a:p>
          <a:p>
            <a:endParaRPr lang="en-US" dirty="0"/>
          </a:p>
        </p:txBody>
      </p:sp>
      <p:sp>
        <p:nvSpPr>
          <p:cNvPr id="2" name="Title 1"/>
          <p:cNvSpPr>
            <a:spLocks noGrp="1"/>
          </p:cNvSpPr>
          <p:nvPr>
            <p:ph type="title"/>
          </p:nvPr>
        </p:nvSpPr>
        <p:spPr/>
        <p:txBody>
          <a:bodyPr/>
          <a:lstStyle/>
          <a:p>
            <a:r>
              <a:rPr lang="en-US" dirty="0" smtClean="0"/>
              <a:t>Elements of TQM</a:t>
            </a:r>
            <a:endParaRPr lang="en-US" dirty="0"/>
          </a:p>
        </p:txBody>
      </p:sp>
      <p:sp>
        <p:nvSpPr>
          <p:cNvPr id="4" name="Date Placeholder 3"/>
          <p:cNvSpPr>
            <a:spLocks noGrp="1"/>
          </p:cNvSpPr>
          <p:nvPr>
            <p:ph type="dt" sz="half" idx="10"/>
          </p:nvPr>
        </p:nvSpPr>
        <p:spPr/>
        <p:txBody>
          <a:bodyPr/>
          <a:lstStyle/>
          <a:p>
            <a:fld id="{1AFF4722-6034-4C64-AAC5-342FA3D8F769}"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By Gul Sayyar-ACCA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smtClean="0"/>
              <a:t>Constantly improve activity.. </a:t>
            </a:r>
          </a:p>
          <a:p>
            <a:pPr lvl="0"/>
            <a:r>
              <a:rPr lang="en-US" dirty="0" smtClean="0"/>
              <a:t>Continuous improvement allows the company gradually to get better.</a:t>
            </a:r>
          </a:p>
          <a:p>
            <a:pPr lvl="0"/>
            <a:r>
              <a:rPr lang="en-US" dirty="0" smtClean="0"/>
              <a:t>Quality is an attitude </a:t>
            </a:r>
          </a:p>
          <a:p>
            <a:pPr lvl="0"/>
            <a:r>
              <a:rPr lang="en-US" dirty="0" smtClean="0"/>
              <a:t>Every one has to be committed to quality. That means changing the attitude of the entire workforce, and altering the way the company operates.</a:t>
            </a:r>
          </a:p>
          <a:p>
            <a:pPr lvl="0"/>
            <a:r>
              <a:rPr lang="en-US" dirty="0" smtClean="0"/>
              <a:t>Telling staff what is going on</a:t>
            </a:r>
          </a:p>
          <a:p>
            <a:pPr lvl="0"/>
            <a:r>
              <a:rPr lang="en-US" dirty="0" smtClean="0"/>
              <a:t> This involves improved communication. Typically, it includes team briefing. </a:t>
            </a:r>
          </a:p>
          <a:p>
            <a:endParaRPr lang="en-US" dirty="0"/>
          </a:p>
        </p:txBody>
      </p:sp>
      <p:sp>
        <p:nvSpPr>
          <p:cNvPr id="2" name="Title 1"/>
          <p:cNvSpPr>
            <a:spLocks noGrp="1"/>
          </p:cNvSpPr>
          <p:nvPr>
            <p:ph type="title"/>
          </p:nvPr>
        </p:nvSpPr>
        <p:spPr/>
        <p:txBody>
          <a:bodyPr/>
          <a:lstStyle/>
          <a:p>
            <a:r>
              <a:rPr lang="en-US" dirty="0" smtClean="0"/>
              <a:t>Cont:</a:t>
            </a:r>
            <a:endParaRPr lang="en-US" dirty="0"/>
          </a:p>
        </p:txBody>
      </p:sp>
      <p:sp>
        <p:nvSpPr>
          <p:cNvPr id="4" name="Date Placeholder 3"/>
          <p:cNvSpPr>
            <a:spLocks noGrp="1"/>
          </p:cNvSpPr>
          <p:nvPr>
            <p:ph type="dt" sz="half" idx="10"/>
          </p:nvPr>
        </p:nvSpPr>
        <p:spPr/>
        <p:txBody>
          <a:bodyPr/>
          <a:lstStyle/>
          <a:p>
            <a:fld id="{53F8A728-DBE0-4C43-BDEE-4E8AE4B4A013}"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By Gul Sayyar-ACCA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US" dirty="0" smtClean="0"/>
              <a:t>Educate and train people An unskilled workforce makes mistakes. Giving more skills to workers means they can do a wider range of jobs, and do them better. It also means educating staff in the principles of TQM, which is a whole new style of working.</a:t>
            </a:r>
          </a:p>
          <a:p>
            <a:pPr lvl="0"/>
            <a:r>
              <a:rPr lang="en-US" dirty="0" smtClean="0"/>
              <a:t>Measure the work. Measurement allows the company to make decisions based on facts, not opinion. It helps to maintain standards and keep processes within the agreed tolerances.</a:t>
            </a:r>
          </a:p>
          <a:p>
            <a:pPr lvl="0"/>
            <a:r>
              <a:rPr lang="en-US" dirty="0" smtClean="0"/>
              <a:t>Top management must be involved </a:t>
            </a:r>
          </a:p>
          <a:p>
            <a:pPr lvl="0">
              <a:buNone/>
            </a:pPr>
            <a:r>
              <a:rPr lang="en-US" dirty="0" smtClean="0"/>
              <a:t>      If senior management is not involved, the programmed will fail. </a:t>
            </a:r>
          </a:p>
          <a:p>
            <a:endParaRPr lang="en-US" dirty="0"/>
          </a:p>
        </p:txBody>
      </p:sp>
      <p:sp>
        <p:nvSpPr>
          <p:cNvPr id="2" name="Title 1"/>
          <p:cNvSpPr>
            <a:spLocks noGrp="1"/>
          </p:cNvSpPr>
          <p:nvPr>
            <p:ph type="title"/>
          </p:nvPr>
        </p:nvSpPr>
        <p:spPr/>
        <p:txBody>
          <a:bodyPr/>
          <a:lstStyle/>
          <a:p>
            <a:r>
              <a:rPr lang="en-US" dirty="0" smtClean="0"/>
              <a:t>continue</a:t>
            </a:r>
            <a:endParaRPr lang="en-US" dirty="0"/>
          </a:p>
        </p:txBody>
      </p:sp>
      <p:sp>
        <p:nvSpPr>
          <p:cNvPr id="4" name="Date Placeholder 3"/>
          <p:cNvSpPr>
            <a:spLocks noGrp="1"/>
          </p:cNvSpPr>
          <p:nvPr>
            <p:ph type="dt" sz="half" idx="10"/>
          </p:nvPr>
        </p:nvSpPr>
        <p:spPr/>
        <p:txBody>
          <a:bodyPr/>
          <a:lstStyle/>
          <a:p>
            <a:fld id="{F4AA8FCB-E39E-4A9D-8C5E-137B6C326FE2}"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By Gul Sayyar-ACCA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r>
              <a:rPr lang="en-US" dirty="0" smtClean="0"/>
              <a:t>Top management sees no reason for change.</a:t>
            </a:r>
          </a:p>
          <a:p>
            <a:pPr lvl="0"/>
            <a:r>
              <a:rPr lang="en-US" dirty="0" smtClean="0"/>
              <a:t>Top management is not concerned for its staff.</a:t>
            </a:r>
          </a:p>
          <a:p>
            <a:pPr lvl="0"/>
            <a:r>
              <a:rPr lang="en-US" dirty="0" smtClean="0"/>
              <a:t>Top management is not committed to the TQM programmed.</a:t>
            </a:r>
          </a:p>
          <a:p>
            <a:pPr lvl="0"/>
            <a:r>
              <a:rPr lang="en-US" dirty="0" smtClean="0"/>
              <a:t>The company loses interest in the programmed after six months. </a:t>
            </a:r>
          </a:p>
          <a:p>
            <a:pPr lvl="0"/>
            <a:r>
              <a:rPr lang="en-US" dirty="0" smtClean="0"/>
              <a:t>The workforce and the management do not agree on what needs to happen.</a:t>
            </a:r>
          </a:p>
          <a:p>
            <a:pPr lvl="0"/>
            <a:r>
              <a:rPr lang="en-US" dirty="0" smtClean="0"/>
              <a:t>Urgent problems intervene.</a:t>
            </a:r>
          </a:p>
          <a:p>
            <a:pPr lvl="0"/>
            <a:r>
              <a:rPr lang="en-US" dirty="0" smtClean="0"/>
              <a:t>TQM is imposed on the workforce, which does not inwardly accept it.</a:t>
            </a:r>
          </a:p>
          <a:p>
            <a:pPr lvl="0"/>
            <a:r>
              <a:rPr lang="en-US" dirty="0" smtClean="0"/>
              <a:t>No performance measure or targets are set, so progress cannot be measured.</a:t>
            </a:r>
          </a:p>
          <a:p>
            <a:pPr lvl="0"/>
            <a:r>
              <a:rPr lang="en-US" dirty="0" smtClean="0"/>
              <a:t>Processes are not analyzed, systems are weak and procedures are not written down. </a:t>
            </a:r>
          </a:p>
          <a:p>
            <a:endParaRPr lang="en-US" dirty="0"/>
          </a:p>
        </p:txBody>
      </p:sp>
      <p:sp>
        <p:nvSpPr>
          <p:cNvPr id="2" name="Title 1"/>
          <p:cNvSpPr>
            <a:spLocks noGrp="1"/>
          </p:cNvSpPr>
          <p:nvPr>
            <p:ph type="title"/>
          </p:nvPr>
        </p:nvSpPr>
        <p:spPr/>
        <p:txBody>
          <a:bodyPr/>
          <a:lstStyle/>
          <a:p>
            <a:r>
              <a:rPr lang="en-US" dirty="0" smtClean="0"/>
              <a:t>Reasons for FAILURE TQM</a:t>
            </a:r>
            <a:endParaRPr lang="en-US" dirty="0"/>
          </a:p>
        </p:txBody>
      </p:sp>
      <p:sp>
        <p:nvSpPr>
          <p:cNvPr id="4" name="Date Placeholder 3"/>
          <p:cNvSpPr>
            <a:spLocks noGrp="1"/>
          </p:cNvSpPr>
          <p:nvPr>
            <p:ph type="dt" sz="half" idx="10"/>
          </p:nvPr>
        </p:nvSpPr>
        <p:spPr/>
        <p:txBody>
          <a:bodyPr/>
          <a:lstStyle/>
          <a:p>
            <a:fld id="{54A6627E-2506-4C1B-BFF9-AC93CA2E3A92}"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By Gul Sayyar-ACCA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56EA2FE-C010-4EBA-AE6F-E9AF003FE194}" type="slidenum">
              <a:rPr lang="en-US" smtClean="0"/>
              <a:pPr>
                <a:defRPr/>
              </a:pPr>
              <a:t>15</a:t>
            </a:fld>
            <a:endParaRPr lang="en-US"/>
          </a:p>
        </p:txBody>
      </p:sp>
      <p:sp>
        <p:nvSpPr>
          <p:cNvPr id="2" name="Title 1"/>
          <p:cNvSpPr>
            <a:spLocks noGrp="1"/>
          </p:cNvSpPr>
          <p:nvPr>
            <p:ph type="title"/>
          </p:nvPr>
        </p:nvSpPr>
        <p:spPr/>
        <p:txBody>
          <a:bodyPr/>
          <a:lstStyle/>
          <a:p>
            <a:pPr algn="ctr">
              <a:defRPr/>
            </a:pPr>
            <a:r>
              <a:rPr lang="en-US" dirty="0" smtClean="0"/>
              <a:t>Look and Functions</a:t>
            </a:r>
            <a:endParaRPr lang="en-US" dirty="0"/>
          </a:p>
        </p:txBody>
      </p:sp>
      <p:pic>
        <p:nvPicPr>
          <p:cNvPr id="18437" name="Picture 2" descr="E:\Teaching material\Essentials of Marketing\perreault\media\ads\trans159b.jpg"/>
          <p:cNvPicPr>
            <a:picLocks noChangeAspect="1" noChangeArrowheads="1"/>
          </p:cNvPicPr>
          <p:nvPr/>
        </p:nvPicPr>
        <p:blipFill>
          <a:blip r:embed="rId2" cstate="print"/>
          <a:srcRect/>
          <a:stretch>
            <a:fillRect/>
          </a:stretch>
        </p:blipFill>
        <p:spPr bwMode="auto">
          <a:xfrm>
            <a:off x="2265363" y="1552575"/>
            <a:ext cx="4324350" cy="461645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D3A08B0B-034C-477D-BB68-3839E8DD8B83}"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By Gul Sayyar-ACCA</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AB8A90-B6D0-4239-850F-F65C4CC665BA}" type="slidenum">
              <a:rPr lang="en-US" smtClean="0"/>
              <a:pPr>
                <a:defRPr/>
              </a:pPr>
              <a:t>16</a:t>
            </a:fld>
            <a:endParaRPr lang="en-US"/>
          </a:p>
        </p:txBody>
      </p:sp>
      <p:sp>
        <p:nvSpPr>
          <p:cNvPr id="2" name="Title 1"/>
          <p:cNvSpPr>
            <a:spLocks noGrp="1"/>
          </p:cNvSpPr>
          <p:nvPr>
            <p:ph type="title"/>
          </p:nvPr>
        </p:nvSpPr>
        <p:spPr/>
        <p:txBody>
          <a:bodyPr/>
          <a:lstStyle/>
          <a:p>
            <a:pPr algn="ctr">
              <a:defRPr/>
            </a:pPr>
            <a:r>
              <a:rPr lang="en-US" dirty="0" smtClean="0"/>
              <a:t>Feel</a:t>
            </a:r>
            <a:endParaRPr lang="en-US" dirty="0"/>
          </a:p>
        </p:txBody>
      </p:sp>
      <p:pic>
        <p:nvPicPr>
          <p:cNvPr id="19461" name="Picture 2" descr="E:\Teaching material\Essentials of Marketing\perreault\media\ads\trans153b.jpg"/>
          <p:cNvPicPr>
            <a:picLocks noChangeAspect="1" noChangeArrowheads="1"/>
          </p:cNvPicPr>
          <p:nvPr/>
        </p:nvPicPr>
        <p:blipFill>
          <a:blip r:embed="rId2" cstate="print"/>
          <a:srcRect/>
          <a:stretch>
            <a:fillRect/>
          </a:stretch>
        </p:blipFill>
        <p:spPr bwMode="auto">
          <a:xfrm>
            <a:off x="762000" y="1597025"/>
            <a:ext cx="7620000" cy="4643438"/>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CF380007-EC67-424A-AB3A-8D7E4928D081}"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By Gul Sayyar-ACCA</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7" name="Rectangle 9"/>
          <p:cNvSpPr>
            <a:spLocks noGrp="1" noChangeArrowheads="1"/>
          </p:cNvSpPr>
          <p:nvPr>
            <p:ph sz="half" idx="1"/>
          </p:nvPr>
        </p:nvSpPr>
        <p:spPr>
          <a:xfrm>
            <a:off x="495300" y="1581150"/>
            <a:ext cx="4062413" cy="4114800"/>
          </a:xfrm>
        </p:spPr>
        <p:txBody>
          <a:bodyPr rtlCol="0">
            <a:noAutofit/>
          </a:bodyPr>
          <a:lstStyle/>
          <a:p>
            <a:pPr marL="438912" indent="-320040" eaLnBrk="1" fontAlgn="auto" hangingPunct="1">
              <a:spcBef>
                <a:spcPts val="0"/>
              </a:spcBef>
              <a:spcAft>
                <a:spcPts val="0"/>
              </a:spcAft>
              <a:buFont typeface="Wingdings 2"/>
              <a:buChar char=""/>
              <a:defRPr/>
            </a:pPr>
            <a:r>
              <a:rPr lang="en-US" sz="3200" i="1" dirty="0" smtClean="0"/>
              <a:t>Manufacturing dimensions</a:t>
            </a:r>
          </a:p>
          <a:p>
            <a:pPr marL="438912" indent="-320040" eaLnBrk="1" fontAlgn="auto" hangingPunct="1">
              <a:spcBef>
                <a:spcPts val="0"/>
              </a:spcBef>
              <a:spcAft>
                <a:spcPts val="0"/>
              </a:spcAft>
              <a:buNone/>
              <a:defRPr/>
            </a:pPr>
            <a:endParaRPr lang="en-US" sz="3200" dirty="0" smtClean="0"/>
          </a:p>
          <a:p>
            <a:pPr marL="731520" lvl="1" indent="-274320" eaLnBrk="1" fontAlgn="auto" hangingPunct="1">
              <a:spcAft>
                <a:spcPts val="0"/>
              </a:spcAft>
              <a:buFont typeface="Wingdings"/>
              <a:buChar char=""/>
              <a:defRPr/>
            </a:pPr>
            <a:r>
              <a:rPr lang="en-US" sz="2800" dirty="0" smtClean="0"/>
              <a:t>Performance</a:t>
            </a:r>
          </a:p>
          <a:p>
            <a:pPr marL="731520" lvl="1" indent="-274320" eaLnBrk="1" fontAlgn="auto" hangingPunct="1">
              <a:spcAft>
                <a:spcPts val="0"/>
              </a:spcAft>
              <a:buFont typeface="Wingdings"/>
              <a:buChar char=""/>
              <a:defRPr/>
            </a:pPr>
            <a:r>
              <a:rPr lang="en-US" sz="2800" dirty="0" smtClean="0"/>
              <a:t>Features</a:t>
            </a:r>
          </a:p>
          <a:p>
            <a:pPr marL="731520" lvl="1" indent="-274320" eaLnBrk="1" fontAlgn="auto" hangingPunct="1">
              <a:spcAft>
                <a:spcPts val="0"/>
              </a:spcAft>
              <a:buFont typeface="Wingdings"/>
              <a:buChar char=""/>
              <a:defRPr/>
            </a:pPr>
            <a:r>
              <a:rPr lang="en-US" sz="2800" dirty="0" smtClean="0"/>
              <a:t>Reliability</a:t>
            </a:r>
          </a:p>
          <a:p>
            <a:pPr marL="731520" lvl="1" indent="-274320" eaLnBrk="1" fontAlgn="auto" hangingPunct="1">
              <a:spcAft>
                <a:spcPts val="0"/>
              </a:spcAft>
              <a:buFont typeface="Wingdings"/>
              <a:buChar char=""/>
              <a:defRPr/>
            </a:pPr>
            <a:r>
              <a:rPr lang="en-US" sz="2800" dirty="0" smtClean="0"/>
              <a:t>Conformance</a:t>
            </a:r>
          </a:p>
          <a:p>
            <a:pPr marL="731520" lvl="1" indent="-274320" eaLnBrk="1" fontAlgn="auto" hangingPunct="1">
              <a:spcAft>
                <a:spcPts val="0"/>
              </a:spcAft>
              <a:buFont typeface="Wingdings"/>
              <a:buChar char=""/>
              <a:defRPr/>
            </a:pPr>
            <a:r>
              <a:rPr lang="en-US" sz="2800" dirty="0" smtClean="0"/>
              <a:t>Durability</a:t>
            </a:r>
          </a:p>
          <a:p>
            <a:pPr marL="731520" lvl="1" indent="-274320" eaLnBrk="1" fontAlgn="auto" hangingPunct="1">
              <a:spcAft>
                <a:spcPts val="0"/>
              </a:spcAft>
              <a:buFont typeface="Wingdings"/>
              <a:buChar char=""/>
              <a:defRPr/>
            </a:pPr>
            <a:r>
              <a:rPr lang="en-US" sz="2800" dirty="0" smtClean="0"/>
              <a:t>Serviceability</a:t>
            </a:r>
          </a:p>
          <a:p>
            <a:pPr marL="731520" lvl="1" indent="-274320" eaLnBrk="1" fontAlgn="auto" hangingPunct="1">
              <a:spcAft>
                <a:spcPts val="0"/>
              </a:spcAft>
              <a:buFont typeface="Wingdings"/>
              <a:buChar char=""/>
              <a:defRPr/>
            </a:pPr>
            <a:r>
              <a:rPr lang="en-US" sz="2800" dirty="0" smtClean="0"/>
              <a:t>Perceived quality</a:t>
            </a:r>
          </a:p>
        </p:txBody>
      </p:sp>
      <p:sp>
        <p:nvSpPr>
          <p:cNvPr id="63498" name="Rectangle 10"/>
          <p:cNvSpPr>
            <a:spLocks noGrp="1" noChangeArrowheads="1"/>
          </p:cNvSpPr>
          <p:nvPr>
            <p:ph sz="half" idx="2"/>
          </p:nvPr>
        </p:nvSpPr>
        <p:spPr>
          <a:xfrm>
            <a:off x="4803775" y="1581150"/>
            <a:ext cx="3981450" cy="4114800"/>
          </a:xfrm>
        </p:spPr>
        <p:txBody>
          <a:bodyPr rtlCol="0">
            <a:normAutofit/>
          </a:bodyPr>
          <a:lstStyle/>
          <a:p>
            <a:pPr marL="438912" indent="-320040" eaLnBrk="1" fontAlgn="auto" hangingPunct="1">
              <a:spcBef>
                <a:spcPts val="0"/>
              </a:spcBef>
              <a:spcAft>
                <a:spcPts val="0"/>
              </a:spcAft>
              <a:buFont typeface="Wingdings 2"/>
              <a:buChar char=""/>
              <a:defRPr/>
            </a:pPr>
            <a:r>
              <a:rPr lang="en-US" sz="3500" i="1" dirty="0" smtClean="0"/>
              <a:t>Service dimensions</a:t>
            </a:r>
          </a:p>
          <a:p>
            <a:pPr marL="438912" indent="-320040" eaLnBrk="1" fontAlgn="auto" hangingPunct="1">
              <a:spcBef>
                <a:spcPts val="0"/>
              </a:spcBef>
              <a:spcAft>
                <a:spcPts val="0"/>
              </a:spcAft>
              <a:buNone/>
              <a:defRPr/>
            </a:pPr>
            <a:endParaRPr lang="en-US" sz="3000" dirty="0" smtClean="0"/>
          </a:p>
          <a:p>
            <a:pPr marL="438912" indent="-320040" eaLnBrk="1" fontAlgn="auto" hangingPunct="1">
              <a:spcBef>
                <a:spcPts val="0"/>
              </a:spcBef>
              <a:spcAft>
                <a:spcPts val="0"/>
              </a:spcAft>
              <a:buNone/>
              <a:defRPr/>
            </a:pPr>
            <a:endParaRPr lang="en-US" sz="3000" dirty="0" smtClean="0"/>
          </a:p>
          <a:p>
            <a:pPr marL="731520" lvl="1" indent="-274320" eaLnBrk="1" fontAlgn="auto" hangingPunct="1">
              <a:spcAft>
                <a:spcPts val="0"/>
              </a:spcAft>
              <a:buFont typeface="Wingdings"/>
              <a:buChar char=""/>
              <a:defRPr/>
            </a:pPr>
            <a:r>
              <a:rPr lang="en-US" sz="3000" dirty="0" smtClean="0"/>
              <a:t>Responsiveness</a:t>
            </a:r>
          </a:p>
          <a:p>
            <a:pPr marL="731520" lvl="1" indent="-274320" eaLnBrk="1" fontAlgn="auto" hangingPunct="1">
              <a:spcAft>
                <a:spcPts val="0"/>
              </a:spcAft>
              <a:buFont typeface="Wingdings"/>
              <a:buChar char=""/>
              <a:defRPr/>
            </a:pPr>
            <a:r>
              <a:rPr lang="en-US" sz="3000" dirty="0" smtClean="0"/>
              <a:t>Assurance</a:t>
            </a:r>
          </a:p>
          <a:p>
            <a:pPr marL="731520" lvl="1" indent="-274320" eaLnBrk="1" fontAlgn="auto" hangingPunct="1">
              <a:spcAft>
                <a:spcPts val="0"/>
              </a:spcAft>
              <a:buFont typeface="Wingdings"/>
              <a:buChar char=""/>
              <a:defRPr/>
            </a:pPr>
            <a:r>
              <a:rPr lang="en-US" sz="3000" dirty="0" smtClean="0"/>
              <a:t>Empathy</a:t>
            </a:r>
          </a:p>
          <a:p>
            <a:pPr marL="731520" lvl="1" indent="-274320" eaLnBrk="1" fontAlgn="auto" hangingPunct="1">
              <a:spcAft>
                <a:spcPts val="0"/>
              </a:spcAft>
              <a:buNone/>
              <a:defRPr/>
            </a:pPr>
            <a:endParaRPr lang="en-US" sz="2600" dirty="0" smtClean="0"/>
          </a:p>
        </p:txBody>
      </p:sp>
      <p:sp>
        <p:nvSpPr>
          <p:cNvPr id="9218" name="Slide Number Placeholder 6"/>
          <p:cNvSpPr>
            <a:spLocks noGrp="1"/>
          </p:cNvSpPr>
          <p:nvPr>
            <p:ph type="sldNum" sz="quarter" idx="12"/>
          </p:nvPr>
        </p:nvSpPr>
        <p:spPr/>
        <p:txBody>
          <a:bodyPr>
            <a:normAutofit/>
          </a:bodyPr>
          <a:lstStyle/>
          <a:p>
            <a:pPr>
              <a:defRPr/>
            </a:pPr>
            <a:fld id="{96756F01-7A4F-4BAD-8F36-9044D5B96BB2}" type="slidenum">
              <a:rPr lang="en-US"/>
              <a:pPr>
                <a:defRPr/>
              </a:pPr>
              <a:t>17</a:t>
            </a:fld>
            <a:endParaRPr lang="en-US"/>
          </a:p>
        </p:txBody>
      </p:sp>
      <p:sp>
        <p:nvSpPr>
          <p:cNvPr id="63496" name="Rectangle 8"/>
          <p:cNvSpPr>
            <a:spLocks noGrp="1" noChangeArrowheads="1"/>
          </p:cNvSpPr>
          <p:nvPr>
            <p:ph type="title"/>
          </p:nvPr>
        </p:nvSpPr>
        <p:spPr/>
        <p:txBody>
          <a:bodyPr/>
          <a:lstStyle/>
          <a:p>
            <a:pPr eaLnBrk="1" fontAlgn="auto" hangingPunct="1">
              <a:spcAft>
                <a:spcPts val="0"/>
              </a:spcAft>
              <a:defRPr/>
            </a:pPr>
            <a:r>
              <a:rPr lang="en-US" dirty="0" smtClean="0">
                <a:solidFill>
                  <a:schemeClr val="accent1">
                    <a:satMod val="150000"/>
                  </a:schemeClr>
                </a:solidFill>
              </a:rPr>
              <a:t>Value-Based Approach</a:t>
            </a:r>
          </a:p>
        </p:txBody>
      </p:sp>
      <p:sp>
        <p:nvSpPr>
          <p:cNvPr id="2" name="Date Placeholder 1"/>
          <p:cNvSpPr>
            <a:spLocks noGrp="1"/>
          </p:cNvSpPr>
          <p:nvPr>
            <p:ph type="dt" sz="half" idx="10"/>
          </p:nvPr>
        </p:nvSpPr>
        <p:spPr/>
        <p:txBody>
          <a:bodyPr/>
          <a:lstStyle/>
          <a:p>
            <a:fld id="{1481596D-37A4-47E8-B3C3-26F9B821A745}" type="datetime1">
              <a:rPr lang="en-US" smtClean="0"/>
              <a:t>8/30/2015</a:t>
            </a:fld>
            <a:endParaRPr lang="en-US"/>
          </a:p>
        </p:txBody>
      </p:sp>
      <p:sp>
        <p:nvSpPr>
          <p:cNvPr id="3" name="Footer Placeholder 2"/>
          <p:cNvSpPr>
            <a:spLocks noGrp="1"/>
          </p:cNvSpPr>
          <p:nvPr>
            <p:ph type="ftr" sz="quarter" idx="11"/>
          </p:nvPr>
        </p:nvSpPr>
        <p:spPr/>
        <p:txBody>
          <a:bodyPr/>
          <a:lstStyle/>
          <a:p>
            <a:r>
              <a:rPr lang="en-US" smtClean="0"/>
              <a:t>By Gul Sayyar-ACCA</a:t>
            </a:r>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497">
                                            <p:txEl>
                                              <p:pRg st="0" end="0"/>
                                            </p:txEl>
                                          </p:spTgt>
                                        </p:tgtEl>
                                        <p:attrNameLst>
                                          <p:attrName>style.visibility</p:attrName>
                                        </p:attrNameLst>
                                      </p:cBhvr>
                                      <p:to>
                                        <p:strVal val="visible"/>
                                      </p:to>
                                    </p:set>
                                    <p:anim calcmode="lin" valueType="num">
                                      <p:cBhvr additive="base">
                                        <p:cTn id="7" dur="500" fill="hold"/>
                                        <p:tgtEl>
                                          <p:spTgt spid="6349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97">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3497">
                                            <p:txEl>
                                              <p:pRg st="0" end="0"/>
                                            </p:txEl>
                                          </p:spTgt>
                                        </p:tgtEl>
                                        <p:attrNameLst>
                                          <p:attrName>ppt_c</p:attrName>
                                        </p:attrNameLst>
                                      </p:cBhvr>
                                      <p:to>
                                        <a:schemeClr val="folHlink"/>
                                      </p:to>
                                    </p:animClr>
                                  </p:subTnLst>
                                </p:cTn>
                              </p:par>
                              <p:par>
                                <p:cTn id="9" presetID="2" presetClass="entr" presetSubtype="4" fill="hold" grpId="0" nodeType="withEffect">
                                  <p:stCondLst>
                                    <p:cond delay="0"/>
                                  </p:stCondLst>
                                  <p:childTnLst>
                                    <p:set>
                                      <p:cBhvr>
                                        <p:cTn id="10" dur="1" fill="hold">
                                          <p:stCondLst>
                                            <p:cond delay="0"/>
                                          </p:stCondLst>
                                        </p:cTn>
                                        <p:tgtEl>
                                          <p:spTgt spid="63497">
                                            <p:txEl>
                                              <p:pRg st="2" end="2"/>
                                            </p:txEl>
                                          </p:spTgt>
                                        </p:tgtEl>
                                        <p:attrNameLst>
                                          <p:attrName>style.visibility</p:attrName>
                                        </p:attrNameLst>
                                      </p:cBhvr>
                                      <p:to>
                                        <p:strVal val="visible"/>
                                      </p:to>
                                    </p:set>
                                    <p:anim calcmode="lin" valueType="num">
                                      <p:cBhvr additive="base">
                                        <p:cTn id="11" dur="500" fill="hold"/>
                                        <p:tgtEl>
                                          <p:spTgt spid="6349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3497">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3497">
                                            <p:txEl>
                                              <p:pRg st="2" end="2"/>
                                            </p:txEl>
                                          </p:spTgt>
                                        </p:tgtEl>
                                        <p:attrNameLst>
                                          <p:attrName>ppt_c</p:attrName>
                                        </p:attrNameLst>
                                      </p:cBhvr>
                                      <p:to>
                                        <a:schemeClr val="folHlink"/>
                                      </p:to>
                                    </p:animClr>
                                  </p:subTnLst>
                                </p:cTn>
                              </p:par>
                              <p:par>
                                <p:cTn id="13" presetID="2" presetClass="entr" presetSubtype="4" fill="hold" grpId="0" nodeType="withEffect">
                                  <p:stCondLst>
                                    <p:cond delay="0"/>
                                  </p:stCondLst>
                                  <p:childTnLst>
                                    <p:set>
                                      <p:cBhvr>
                                        <p:cTn id="14" dur="1" fill="hold">
                                          <p:stCondLst>
                                            <p:cond delay="0"/>
                                          </p:stCondLst>
                                        </p:cTn>
                                        <p:tgtEl>
                                          <p:spTgt spid="63497">
                                            <p:txEl>
                                              <p:pRg st="3" end="3"/>
                                            </p:txEl>
                                          </p:spTgt>
                                        </p:tgtEl>
                                        <p:attrNameLst>
                                          <p:attrName>style.visibility</p:attrName>
                                        </p:attrNameLst>
                                      </p:cBhvr>
                                      <p:to>
                                        <p:strVal val="visible"/>
                                      </p:to>
                                    </p:set>
                                    <p:anim calcmode="lin" valueType="num">
                                      <p:cBhvr additive="base">
                                        <p:cTn id="15" dur="500" fill="hold"/>
                                        <p:tgtEl>
                                          <p:spTgt spid="63497">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3497">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3497">
                                            <p:txEl>
                                              <p:pRg st="3" end="3"/>
                                            </p:txEl>
                                          </p:spTgt>
                                        </p:tgtEl>
                                        <p:attrNameLst>
                                          <p:attrName>ppt_c</p:attrName>
                                        </p:attrNameLst>
                                      </p:cBhvr>
                                      <p:to>
                                        <a:schemeClr val="folHlink"/>
                                      </p:to>
                                    </p:animClr>
                                  </p:subTnLst>
                                </p:cTn>
                              </p:par>
                              <p:par>
                                <p:cTn id="17" presetID="2" presetClass="entr" presetSubtype="4" fill="hold" grpId="0" nodeType="withEffect">
                                  <p:stCondLst>
                                    <p:cond delay="0"/>
                                  </p:stCondLst>
                                  <p:childTnLst>
                                    <p:set>
                                      <p:cBhvr>
                                        <p:cTn id="18" dur="1" fill="hold">
                                          <p:stCondLst>
                                            <p:cond delay="0"/>
                                          </p:stCondLst>
                                        </p:cTn>
                                        <p:tgtEl>
                                          <p:spTgt spid="63497">
                                            <p:txEl>
                                              <p:pRg st="4" end="4"/>
                                            </p:txEl>
                                          </p:spTgt>
                                        </p:tgtEl>
                                        <p:attrNameLst>
                                          <p:attrName>style.visibility</p:attrName>
                                        </p:attrNameLst>
                                      </p:cBhvr>
                                      <p:to>
                                        <p:strVal val="visible"/>
                                      </p:to>
                                    </p:set>
                                    <p:anim calcmode="lin" valueType="num">
                                      <p:cBhvr additive="base">
                                        <p:cTn id="19" dur="500" fill="hold"/>
                                        <p:tgtEl>
                                          <p:spTgt spid="6349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97">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3497">
                                            <p:txEl>
                                              <p:pRg st="4" end="4"/>
                                            </p:txEl>
                                          </p:spTgt>
                                        </p:tgtEl>
                                        <p:attrNameLst>
                                          <p:attrName>ppt_c</p:attrName>
                                        </p:attrNameLst>
                                      </p:cBhvr>
                                      <p:to>
                                        <a:schemeClr val="folHlink"/>
                                      </p:to>
                                    </p:animClr>
                                  </p:subTnLst>
                                </p:cTn>
                              </p:par>
                              <p:par>
                                <p:cTn id="21" presetID="2" presetClass="entr" presetSubtype="4" fill="hold" grpId="0" nodeType="withEffect">
                                  <p:stCondLst>
                                    <p:cond delay="0"/>
                                  </p:stCondLst>
                                  <p:childTnLst>
                                    <p:set>
                                      <p:cBhvr>
                                        <p:cTn id="22" dur="1" fill="hold">
                                          <p:stCondLst>
                                            <p:cond delay="0"/>
                                          </p:stCondLst>
                                        </p:cTn>
                                        <p:tgtEl>
                                          <p:spTgt spid="63497">
                                            <p:txEl>
                                              <p:pRg st="5" end="5"/>
                                            </p:txEl>
                                          </p:spTgt>
                                        </p:tgtEl>
                                        <p:attrNameLst>
                                          <p:attrName>style.visibility</p:attrName>
                                        </p:attrNameLst>
                                      </p:cBhvr>
                                      <p:to>
                                        <p:strVal val="visible"/>
                                      </p:to>
                                    </p:set>
                                    <p:anim calcmode="lin" valueType="num">
                                      <p:cBhvr additive="base">
                                        <p:cTn id="23" dur="500" fill="hold"/>
                                        <p:tgtEl>
                                          <p:spTgt spid="63497">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3497">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3497">
                                            <p:txEl>
                                              <p:pRg st="5" end="5"/>
                                            </p:txEl>
                                          </p:spTgt>
                                        </p:tgtEl>
                                        <p:attrNameLst>
                                          <p:attrName>ppt_c</p:attrName>
                                        </p:attrNameLst>
                                      </p:cBhvr>
                                      <p:to>
                                        <a:schemeClr val="folHlink"/>
                                      </p:to>
                                    </p:animClr>
                                  </p:subTnLst>
                                </p:cTn>
                              </p:par>
                              <p:par>
                                <p:cTn id="25" presetID="2" presetClass="entr" presetSubtype="4" fill="hold" grpId="0" nodeType="withEffect">
                                  <p:stCondLst>
                                    <p:cond delay="0"/>
                                  </p:stCondLst>
                                  <p:childTnLst>
                                    <p:set>
                                      <p:cBhvr>
                                        <p:cTn id="26" dur="1" fill="hold">
                                          <p:stCondLst>
                                            <p:cond delay="0"/>
                                          </p:stCondLst>
                                        </p:cTn>
                                        <p:tgtEl>
                                          <p:spTgt spid="63497">
                                            <p:txEl>
                                              <p:pRg st="6" end="6"/>
                                            </p:txEl>
                                          </p:spTgt>
                                        </p:tgtEl>
                                        <p:attrNameLst>
                                          <p:attrName>style.visibility</p:attrName>
                                        </p:attrNameLst>
                                      </p:cBhvr>
                                      <p:to>
                                        <p:strVal val="visible"/>
                                      </p:to>
                                    </p:set>
                                    <p:anim calcmode="lin" valueType="num">
                                      <p:cBhvr additive="base">
                                        <p:cTn id="27" dur="500" fill="hold"/>
                                        <p:tgtEl>
                                          <p:spTgt spid="6349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3497">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3497">
                                            <p:txEl>
                                              <p:pRg st="6" end="6"/>
                                            </p:txEl>
                                          </p:spTgt>
                                        </p:tgtEl>
                                        <p:attrNameLst>
                                          <p:attrName>ppt_c</p:attrName>
                                        </p:attrNameLst>
                                      </p:cBhvr>
                                      <p:to>
                                        <a:schemeClr val="folHlink"/>
                                      </p:to>
                                    </p:animClr>
                                  </p:subTnLst>
                                </p:cTn>
                              </p:par>
                              <p:par>
                                <p:cTn id="29" presetID="2" presetClass="entr" presetSubtype="4" fill="hold" grpId="0" nodeType="withEffect">
                                  <p:stCondLst>
                                    <p:cond delay="0"/>
                                  </p:stCondLst>
                                  <p:childTnLst>
                                    <p:set>
                                      <p:cBhvr>
                                        <p:cTn id="30" dur="1" fill="hold">
                                          <p:stCondLst>
                                            <p:cond delay="0"/>
                                          </p:stCondLst>
                                        </p:cTn>
                                        <p:tgtEl>
                                          <p:spTgt spid="63497">
                                            <p:txEl>
                                              <p:pRg st="7" end="7"/>
                                            </p:txEl>
                                          </p:spTgt>
                                        </p:tgtEl>
                                        <p:attrNameLst>
                                          <p:attrName>style.visibility</p:attrName>
                                        </p:attrNameLst>
                                      </p:cBhvr>
                                      <p:to>
                                        <p:strVal val="visible"/>
                                      </p:to>
                                    </p:set>
                                    <p:anim calcmode="lin" valueType="num">
                                      <p:cBhvr additive="base">
                                        <p:cTn id="31" dur="500" fill="hold"/>
                                        <p:tgtEl>
                                          <p:spTgt spid="6349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497">
                                            <p:txEl>
                                              <p:pRg st="7" end="7"/>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3497">
                                            <p:txEl>
                                              <p:pRg st="7" end="7"/>
                                            </p:txEl>
                                          </p:spTgt>
                                        </p:tgtEl>
                                        <p:attrNameLst>
                                          <p:attrName>ppt_c</p:attrName>
                                        </p:attrNameLst>
                                      </p:cBhvr>
                                      <p:to>
                                        <a:schemeClr val="folHlink"/>
                                      </p:to>
                                    </p:animClr>
                                  </p:subTnLst>
                                </p:cTn>
                              </p:par>
                              <p:par>
                                <p:cTn id="33" presetID="2" presetClass="entr" presetSubtype="4" fill="hold" grpId="0" nodeType="withEffect">
                                  <p:stCondLst>
                                    <p:cond delay="0"/>
                                  </p:stCondLst>
                                  <p:childTnLst>
                                    <p:set>
                                      <p:cBhvr>
                                        <p:cTn id="34" dur="1" fill="hold">
                                          <p:stCondLst>
                                            <p:cond delay="0"/>
                                          </p:stCondLst>
                                        </p:cTn>
                                        <p:tgtEl>
                                          <p:spTgt spid="63497">
                                            <p:txEl>
                                              <p:pRg st="8" end="8"/>
                                            </p:txEl>
                                          </p:spTgt>
                                        </p:tgtEl>
                                        <p:attrNameLst>
                                          <p:attrName>style.visibility</p:attrName>
                                        </p:attrNameLst>
                                      </p:cBhvr>
                                      <p:to>
                                        <p:strVal val="visible"/>
                                      </p:to>
                                    </p:set>
                                    <p:anim calcmode="lin" valueType="num">
                                      <p:cBhvr additive="base">
                                        <p:cTn id="35" dur="500" fill="hold"/>
                                        <p:tgtEl>
                                          <p:spTgt spid="63497">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3497">
                                            <p:txEl>
                                              <p:pRg st="8" end="8"/>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3497">
                                            <p:txEl>
                                              <p:pRg st="8" end="8"/>
                                            </p:txEl>
                                          </p:spTgt>
                                        </p:tgtEl>
                                        <p:attrNameLst>
                                          <p:attrName>ppt_c</p:attrName>
                                        </p:attrNameLst>
                                      </p:cBhvr>
                                      <p:to>
                                        <a:schemeClr val="folHlink"/>
                                      </p:to>
                                    </p:animClr>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3498">
                                            <p:txEl>
                                              <p:pRg st="0" end="0"/>
                                            </p:txEl>
                                          </p:spTgt>
                                        </p:tgtEl>
                                        <p:attrNameLst>
                                          <p:attrName>style.visibility</p:attrName>
                                        </p:attrNameLst>
                                      </p:cBhvr>
                                      <p:to>
                                        <p:strVal val="visible"/>
                                      </p:to>
                                    </p:set>
                                    <p:anim calcmode="lin" valueType="num">
                                      <p:cBhvr additive="base">
                                        <p:cTn id="41" dur="500" fill="hold"/>
                                        <p:tgtEl>
                                          <p:spTgt spid="63498">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3498">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3498">
                                            <p:txEl>
                                              <p:pRg st="0" end="0"/>
                                            </p:txEl>
                                          </p:spTgt>
                                        </p:tgtEl>
                                        <p:attrNameLst>
                                          <p:attrName>ppt_c</p:attrName>
                                        </p:attrNameLst>
                                      </p:cBhvr>
                                      <p:to>
                                        <a:schemeClr val="folHlink"/>
                                      </p:to>
                                    </p:animClr>
                                  </p:subTnLst>
                                </p:cTn>
                              </p:par>
                              <p:par>
                                <p:cTn id="43" presetID="2" presetClass="entr" presetSubtype="4" fill="hold" grpId="0" nodeType="withEffect">
                                  <p:stCondLst>
                                    <p:cond delay="0"/>
                                  </p:stCondLst>
                                  <p:childTnLst>
                                    <p:set>
                                      <p:cBhvr>
                                        <p:cTn id="44" dur="1" fill="hold">
                                          <p:stCondLst>
                                            <p:cond delay="0"/>
                                          </p:stCondLst>
                                        </p:cTn>
                                        <p:tgtEl>
                                          <p:spTgt spid="63498">
                                            <p:txEl>
                                              <p:pRg st="3" end="3"/>
                                            </p:txEl>
                                          </p:spTgt>
                                        </p:tgtEl>
                                        <p:attrNameLst>
                                          <p:attrName>style.visibility</p:attrName>
                                        </p:attrNameLst>
                                      </p:cBhvr>
                                      <p:to>
                                        <p:strVal val="visible"/>
                                      </p:to>
                                    </p:set>
                                    <p:anim calcmode="lin" valueType="num">
                                      <p:cBhvr additive="base">
                                        <p:cTn id="45" dur="500" fill="hold"/>
                                        <p:tgtEl>
                                          <p:spTgt spid="63498">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3498">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3498">
                                            <p:txEl>
                                              <p:pRg st="3" end="3"/>
                                            </p:txEl>
                                          </p:spTgt>
                                        </p:tgtEl>
                                        <p:attrNameLst>
                                          <p:attrName>ppt_c</p:attrName>
                                        </p:attrNameLst>
                                      </p:cBhvr>
                                      <p:to>
                                        <a:schemeClr val="folHlink"/>
                                      </p:to>
                                    </p:animClr>
                                  </p:subTnLst>
                                </p:cTn>
                              </p:par>
                              <p:par>
                                <p:cTn id="47" presetID="2" presetClass="entr" presetSubtype="4" fill="hold" grpId="0" nodeType="withEffect">
                                  <p:stCondLst>
                                    <p:cond delay="0"/>
                                  </p:stCondLst>
                                  <p:childTnLst>
                                    <p:set>
                                      <p:cBhvr>
                                        <p:cTn id="48" dur="1" fill="hold">
                                          <p:stCondLst>
                                            <p:cond delay="0"/>
                                          </p:stCondLst>
                                        </p:cTn>
                                        <p:tgtEl>
                                          <p:spTgt spid="63498">
                                            <p:txEl>
                                              <p:pRg st="4" end="4"/>
                                            </p:txEl>
                                          </p:spTgt>
                                        </p:tgtEl>
                                        <p:attrNameLst>
                                          <p:attrName>style.visibility</p:attrName>
                                        </p:attrNameLst>
                                      </p:cBhvr>
                                      <p:to>
                                        <p:strVal val="visible"/>
                                      </p:to>
                                    </p:set>
                                    <p:anim calcmode="lin" valueType="num">
                                      <p:cBhvr additive="base">
                                        <p:cTn id="49" dur="500" fill="hold"/>
                                        <p:tgtEl>
                                          <p:spTgt spid="63498">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498">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3498">
                                            <p:txEl>
                                              <p:pRg st="4" end="4"/>
                                            </p:txEl>
                                          </p:spTgt>
                                        </p:tgtEl>
                                        <p:attrNameLst>
                                          <p:attrName>ppt_c</p:attrName>
                                        </p:attrNameLst>
                                      </p:cBhvr>
                                      <p:to>
                                        <a:schemeClr val="folHlink"/>
                                      </p:to>
                                    </p:animClr>
                                  </p:subTnLst>
                                </p:cTn>
                              </p:par>
                              <p:par>
                                <p:cTn id="51" presetID="2" presetClass="entr" presetSubtype="4" fill="hold" grpId="0" nodeType="withEffect">
                                  <p:stCondLst>
                                    <p:cond delay="0"/>
                                  </p:stCondLst>
                                  <p:childTnLst>
                                    <p:set>
                                      <p:cBhvr>
                                        <p:cTn id="52" dur="1" fill="hold">
                                          <p:stCondLst>
                                            <p:cond delay="0"/>
                                          </p:stCondLst>
                                        </p:cTn>
                                        <p:tgtEl>
                                          <p:spTgt spid="63498">
                                            <p:txEl>
                                              <p:pRg st="5" end="5"/>
                                            </p:txEl>
                                          </p:spTgt>
                                        </p:tgtEl>
                                        <p:attrNameLst>
                                          <p:attrName>style.visibility</p:attrName>
                                        </p:attrNameLst>
                                      </p:cBhvr>
                                      <p:to>
                                        <p:strVal val="visible"/>
                                      </p:to>
                                    </p:set>
                                    <p:anim calcmode="lin" valueType="num">
                                      <p:cBhvr additive="base">
                                        <p:cTn id="53" dur="500" fill="hold"/>
                                        <p:tgtEl>
                                          <p:spTgt spid="63498">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3498">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3498">
                                            <p:txEl>
                                              <p:pRg st="5" end="5"/>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7" grpId="0" build="p" autoUpdateAnimBg="0"/>
      <p:bldP spid="63498"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1" name="Picture 2" descr="E:\Teaching material\Essentials of Marketing\perreault\media\ads\trans182b.jpg"/>
          <p:cNvPicPr>
            <a:picLocks noGrp="1" noChangeAspect="1" noChangeArrowheads="1"/>
          </p:cNvPicPr>
          <p:nvPr>
            <p:ph idx="1"/>
          </p:nvPr>
        </p:nvPicPr>
        <p:blipFill>
          <a:blip r:embed="rId2" cstate="print"/>
          <a:stretch>
            <a:fillRect/>
          </a:stretch>
        </p:blipFill>
        <p:spPr>
          <a:xfrm>
            <a:off x="2953969" y="1481138"/>
            <a:ext cx="3236062" cy="4525962"/>
          </a:xfrm>
          <a:noFill/>
        </p:spPr>
      </p:pic>
      <p:sp>
        <p:nvSpPr>
          <p:cNvPr id="5" name="Slide Number Placeholder 4"/>
          <p:cNvSpPr>
            <a:spLocks noGrp="1"/>
          </p:cNvSpPr>
          <p:nvPr>
            <p:ph type="sldNum" sz="quarter" idx="12"/>
          </p:nvPr>
        </p:nvSpPr>
        <p:spPr/>
        <p:txBody>
          <a:bodyPr/>
          <a:lstStyle/>
          <a:p>
            <a:pPr>
              <a:defRPr/>
            </a:pPr>
            <a:fld id="{A05169BA-59A1-4F29-8253-C28E13CACB40}" type="slidenum">
              <a:rPr lang="en-US" smtClean="0"/>
              <a:pPr>
                <a:defRPr/>
              </a:pPr>
              <a:t>18</a:t>
            </a:fld>
            <a:endParaRPr lang="en-US"/>
          </a:p>
        </p:txBody>
      </p:sp>
      <p:sp>
        <p:nvSpPr>
          <p:cNvPr id="2" name="Title 1"/>
          <p:cNvSpPr>
            <a:spLocks noGrp="1"/>
          </p:cNvSpPr>
          <p:nvPr>
            <p:ph type="title"/>
          </p:nvPr>
        </p:nvSpPr>
        <p:spPr/>
        <p:txBody>
          <a:bodyPr/>
          <a:lstStyle/>
          <a:p>
            <a:pPr algn="ctr">
              <a:defRPr/>
            </a:pPr>
            <a:r>
              <a:rPr lang="en-US" dirty="0" smtClean="0"/>
              <a:t>Reliability</a:t>
            </a:r>
            <a:endParaRPr lang="fa-IR" dirty="0"/>
          </a:p>
        </p:txBody>
      </p:sp>
      <p:sp>
        <p:nvSpPr>
          <p:cNvPr id="3" name="Date Placeholder 2"/>
          <p:cNvSpPr>
            <a:spLocks noGrp="1"/>
          </p:cNvSpPr>
          <p:nvPr>
            <p:ph type="dt" sz="half" idx="10"/>
          </p:nvPr>
        </p:nvSpPr>
        <p:spPr/>
        <p:txBody>
          <a:bodyPr/>
          <a:lstStyle/>
          <a:p>
            <a:fld id="{132FB553-23B8-4EB7-9737-146DEC44E788}" type="datetime1">
              <a:rPr lang="en-US" smtClean="0"/>
              <a:t>8/30/2015</a:t>
            </a:fld>
            <a:endParaRPr lang="en-US"/>
          </a:p>
        </p:txBody>
      </p:sp>
      <p:sp>
        <p:nvSpPr>
          <p:cNvPr id="4" name="Footer Placeholder 3"/>
          <p:cNvSpPr>
            <a:spLocks noGrp="1"/>
          </p:cNvSpPr>
          <p:nvPr>
            <p:ph type="ftr" sz="quarter" idx="11"/>
          </p:nvPr>
        </p:nvSpPr>
        <p:spPr/>
        <p:txBody>
          <a:bodyPr/>
          <a:lstStyle/>
          <a:p>
            <a:r>
              <a:rPr lang="en-US" smtClean="0"/>
              <a:t>By Gul Sayyar-ACCA</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5" name="Picture 2" descr="E:\Teaching material\Essentials of Marketing\perreault\media\ads\trans167b.jpg"/>
          <p:cNvPicPr>
            <a:picLocks noGrp="1" noChangeAspect="1" noChangeArrowheads="1"/>
          </p:cNvPicPr>
          <p:nvPr>
            <p:ph idx="1"/>
          </p:nvPr>
        </p:nvPicPr>
        <p:blipFill>
          <a:blip r:embed="rId2" cstate="print"/>
          <a:stretch>
            <a:fillRect/>
          </a:stretch>
        </p:blipFill>
        <p:spPr>
          <a:xfrm>
            <a:off x="1676400" y="1774825"/>
            <a:ext cx="5410199" cy="4625975"/>
          </a:xfrm>
          <a:noFill/>
        </p:spPr>
      </p:pic>
      <p:sp>
        <p:nvSpPr>
          <p:cNvPr id="5" name="Slide Number Placeholder 4"/>
          <p:cNvSpPr>
            <a:spLocks noGrp="1"/>
          </p:cNvSpPr>
          <p:nvPr>
            <p:ph type="sldNum" sz="quarter" idx="12"/>
          </p:nvPr>
        </p:nvSpPr>
        <p:spPr/>
        <p:txBody>
          <a:bodyPr/>
          <a:lstStyle/>
          <a:p>
            <a:pPr>
              <a:defRPr/>
            </a:pPr>
            <a:fld id="{F5744DFB-B28E-4C79-AB65-EF42767D0D91}" type="slidenum">
              <a:rPr lang="en-US" smtClean="0"/>
              <a:pPr>
                <a:defRPr/>
              </a:pPr>
              <a:t>19</a:t>
            </a:fld>
            <a:endParaRPr lang="en-US"/>
          </a:p>
        </p:txBody>
      </p:sp>
      <p:sp>
        <p:nvSpPr>
          <p:cNvPr id="2" name="Title 1"/>
          <p:cNvSpPr>
            <a:spLocks noGrp="1"/>
          </p:cNvSpPr>
          <p:nvPr>
            <p:ph type="title"/>
          </p:nvPr>
        </p:nvSpPr>
        <p:spPr/>
        <p:txBody>
          <a:bodyPr/>
          <a:lstStyle/>
          <a:p>
            <a:pPr algn="ctr">
              <a:defRPr/>
            </a:pPr>
            <a:r>
              <a:rPr lang="en-US" dirty="0" smtClean="0"/>
              <a:t>Durability</a:t>
            </a:r>
            <a:endParaRPr lang="fa-IR" dirty="0"/>
          </a:p>
        </p:txBody>
      </p:sp>
      <p:sp>
        <p:nvSpPr>
          <p:cNvPr id="3" name="Date Placeholder 2"/>
          <p:cNvSpPr>
            <a:spLocks noGrp="1"/>
          </p:cNvSpPr>
          <p:nvPr>
            <p:ph type="dt" sz="half" idx="10"/>
          </p:nvPr>
        </p:nvSpPr>
        <p:spPr/>
        <p:txBody>
          <a:bodyPr/>
          <a:lstStyle/>
          <a:p>
            <a:fld id="{FB33521E-0E66-4695-A572-C596F34BAEA7}" type="datetime1">
              <a:rPr lang="en-US" smtClean="0"/>
              <a:t>8/30/2015</a:t>
            </a:fld>
            <a:endParaRPr lang="en-US"/>
          </a:p>
        </p:txBody>
      </p:sp>
      <p:sp>
        <p:nvSpPr>
          <p:cNvPr id="4" name="Footer Placeholder 3"/>
          <p:cNvSpPr>
            <a:spLocks noGrp="1"/>
          </p:cNvSpPr>
          <p:nvPr>
            <p:ph type="ftr" sz="quarter" idx="11"/>
          </p:nvPr>
        </p:nvSpPr>
        <p:spPr/>
        <p:txBody>
          <a:bodyPr/>
          <a:lstStyle/>
          <a:p>
            <a:r>
              <a:rPr lang="en-US" smtClean="0"/>
              <a:t>By Gul Sayyar-ACCA</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i="1" dirty="0" smtClean="0">
                <a:solidFill>
                  <a:schemeClr val="tx1"/>
                </a:solidFill>
              </a:rPr>
              <a:t>Chapter One</a:t>
            </a:r>
            <a:r>
              <a:rPr lang="en-US" sz="4800" dirty="0" smtClean="0"/>
              <a:t/>
            </a:r>
            <a:br>
              <a:rPr lang="en-US" sz="4800" dirty="0" smtClean="0"/>
            </a:br>
            <a:endParaRPr lang="en-US" dirty="0"/>
          </a:p>
        </p:txBody>
      </p:sp>
      <p:sp>
        <p:nvSpPr>
          <p:cNvPr id="3" name="Subtitle 2"/>
          <p:cNvSpPr>
            <a:spLocks noGrp="1"/>
          </p:cNvSpPr>
          <p:nvPr>
            <p:ph type="subTitle" idx="1"/>
          </p:nvPr>
        </p:nvSpPr>
        <p:spPr>
          <a:xfrm>
            <a:off x="685800" y="304800"/>
            <a:ext cx="8077200" cy="1499616"/>
          </a:xfrm>
        </p:spPr>
        <p:txBody>
          <a:bodyPr/>
          <a:lstStyle/>
          <a:p>
            <a:pPr algn="ctr"/>
            <a:r>
              <a:rPr lang="en-US" sz="6600" b="1" i="1" dirty="0" smtClean="0">
                <a:solidFill>
                  <a:schemeClr val="accent1">
                    <a:satMod val="150000"/>
                  </a:schemeClr>
                </a:solidFill>
              </a:rPr>
              <a:t>QUALITY</a:t>
            </a:r>
            <a:endParaRPr lang="en-US" b="1" i="1" dirty="0"/>
          </a:p>
        </p:txBody>
      </p:sp>
      <p:sp>
        <p:nvSpPr>
          <p:cNvPr id="4" name="Date Placeholder 3"/>
          <p:cNvSpPr>
            <a:spLocks noGrp="1"/>
          </p:cNvSpPr>
          <p:nvPr>
            <p:ph type="dt" sz="half" idx="10"/>
          </p:nvPr>
        </p:nvSpPr>
        <p:spPr/>
        <p:txBody>
          <a:bodyPr/>
          <a:lstStyle/>
          <a:p>
            <a:fld id="{7D66AF3E-AD2E-4B92-BB42-B22E06A864B8}"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By Gul Sayyar-ACCA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spd="slow">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457200" y="1566863"/>
            <a:ext cx="8229600" cy="4833937"/>
          </a:xfrm>
        </p:spPr>
        <p:txBody>
          <a:bodyPr/>
          <a:lstStyle/>
          <a:p>
            <a:pPr>
              <a:buNone/>
            </a:pPr>
            <a:endParaRPr lang="en-US" dirty="0" smtClean="0"/>
          </a:p>
          <a:p>
            <a:r>
              <a:rPr lang="en-US" dirty="0" smtClean="0"/>
              <a:t>Warrantee is mostly provided by most of retailers or distributors.</a:t>
            </a:r>
          </a:p>
          <a:p>
            <a:pPr>
              <a:buNone/>
            </a:pPr>
            <a:endParaRPr lang="en-US" dirty="0" smtClean="0"/>
          </a:p>
          <a:p>
            <a:r>
              <a:rPr lang="en-US" dirty="0" smtClean="0"/>
              <a:t>Guarantee is legal instrument and seller is liable to make the complete replacement of the purchased.</a:t>
            </a:r>
          </a:p>
          <a:p>
            <a:r>
              <a:rPr lang="en-US" dirty="0" smtClean="0"/>
              <a:t>Guarantee is  mostly provided by the manufacturing.</a:t>
            </a:r>
          </a:p>
        </p:txBody>
      </p:sp>
      <p:sp>
        <p:nvSpPr>
          <p:cNvPr id="5" name="Slide Number Placeholder 4"/>
          <p:cNvSpPr>
            <a:spLocks noGrp="1"/>
          </p:cNvSpPr>
          <p:nvPr>
            <p:ph type="sldNum" sz="quarter" idx="12"/>
          </p:nvPr>
        </p:nvSpPr>
        <p:spPr/>
        <p:txBody>
          <a:bodyPr/>
          <a:lstStyle/>
          <a:p>
            <a:pPr>
              <a:defRPr/>
            </a:pPr>
            <a:fld id="{6D3CCE45-AC42-4A37-9093-973A74F8D00D}" type="slidenum">
              <a:rPr lang="en-US" smtClean="0"/>
              <a:pPr>
                <a:defRPr/>
              </a:pPr>
              <a:t>20</a:t>
            </a:fld>
            <a:endParaRPr lang="en-US"/>
          </a:p>
        </p:txBody>
      </p:sp>
      <p:sp>
        <p:nvSpPr>
          <p:cNvPr id="2" name="Title 1"/>
          <p:cNvSpPr>
            <a:spLocks noGrp="1"/>
          </p:cNvSpPr>
          <p:nvPr>
            <p:ph type="title"/>
          </p:nvPr>
        </p:nvSpPr>
        <p:spPr/>
        <p:txBody>
          <a:bodyPr/>
          <a:lstStyle/>
          <a:p>
            <a:pPr algn="ctr">
              <a:defRPr/>
            </a:pPr>
            <a:r>
              <a:rPr lang="en-US" dirty="0" smtClean="0"/>
              <a:t>Warrantee Or Guarantee</a:t>
            </a:r>
            <a:endParaRPr lang="fa-IR" dirty="0"/>
          </a:p>
        </p:txBody>
      </p:sp>
      <p:sp>
        <p:nvSpPr>
          <p:cNvPr id="3" name="Date Placeholder 2"/>
          <p:cNvSpPr>
            <a:spLocks noGrp="1"/>
          </p:cNvSpPr>
          <p:nvPr>
            <p:ph type="dt" sz="half" idx="10"/>
          </p:nvPr>
        </p:nvSpPr>
        <p:spPr/>
        <p:txBody>
          <a:bodyPr/>
          <a:lstStyle/>
          <a:p>
            <a:fld id="{01A699EB-CB90-4C9A-BC71-F912D87D800D}" type="datetime1">
              <a:rPr lang="en-US" smtClean="0"/>
              <a:t>8/30/2015</a:t>
            </a:fld>
            <a:endParaRPr lang="en-US"/>
          </a:p>
        </p:txBody>
      </p:sp>
      <p:sp>
        <p:nvSpPr>
          <p:cNvPr id="4" name="Footer Placeholder 3"/>
          <p:cNvSpPr>
            <a:spLocks noGrp="1"/>
          </p:cNvSpPr>
          <p:nvPr>
            <p:ph type="ftr" sz="quarter" idx="11"/>
          </p:nvPr>
        </p:nvSpPr>
        <p:spPr/>
        <p:txBody>
          <a:bodyPr/>
          <a:lstStyle/>
          <a:p>
            <a:r>
              <a:rPr lang="en-US" smtClean="0"/>
              <a:t>By Gul Sayyar-ACCA</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601D9165-2C98-4501-B696-0C316C672833}" type="slidenum">
              <a:rPr lang="en-US"/>
              <a:pPr>
                <a:defRPr/>
              </a:pPr>
              <a:t>21</a:t>
            </a:fld>
            <a:endParaRPr lang="en-US"/>
          </a:p>
        </p:txBody>
      </p:sp>
      <p:sp>
        <p:nvSpPr>
          <p:cNvPr id="37890" name="Rectangle 2"/>
          <p:cNvSpPr>
            <a:spLocks noGrp="1" noChangeArrowheads="1"/>
          </p:cNvSpPr>
          <p:nvPr>
            <p:ph type="title"/>
          </p:nvPr>
        </p:nvSpPr>
        <p:spPr/>
        <p:txBody>
          <a:bodyPr/>
          <a:lstStyle/>
          <a:p>
            <a:pPr eaLnBrk="1" fontAlgn="auto" hangingPunct="1">
              <a:spcAft>
                <a:spcPts val="0"/>
              </a:spcAft>
              <a:defRPr/>
            </a:pPr>
            <a:r>
              <a:rPr lang="en-US" smtClean="0">
                <a:solidFill>
                  <a:schemeClr val="accent1">
                    <a:satMod val="150000"/>
                  </a:schemeClr>
                </a:solidFill>
              </a:rPr>
              <a:t>Shift to Quality</a:t>
            </a:r>
          </a:p>
        </p:txBody>
      </p:sp>
      <p:sp>
        <p:nvSpPr>
          <p:cNvPr id="27652" name="Line 3"/>
          <p:cNvSpPr>
            <a:spLocks noChangeShapeType="1"/>
          </p:cNvSpPr>
          <p:nvPr/>
        </p:nvSpPr>
        <p:spPr bwMode="auto">
          <a:xfrm>
            <a:off x="914400" y="5257800"/>
            <a:ext cx="6934200"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27653" name="Line 4"/>
          <p:cNvSpPr>
            <a:spLocks noChangeShapeType="1"/>
          </p:cNvSpPr>
          <p:nvPr/>
        </p:nvSpPr>
        <p:spPr bwMode="auto">
          <a:xfrm>
            <a:off x="914400" y="2590800"/>
            <a:ext cx="0" cy="2667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7654" name="Line 5"/>
          <p:cNvSpPr>
            <a:spLocks noChangeShapeType="1"/>
          </p:cNvSpPr>
          <p:nvPr/>
        </p:nvSpPr>
        <p:spPr bwMode="auto">
          <a:xfrm>
            <a:off x="3352800" y="2590800"/>
            <a:ext cx="0" cy="2667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7655" name="Line 6"/>
          <p:cNvSpPr>
            <a:spLocks noChangeShapeType="1"/>
          </p:cNvSpPr>
          <p:nvPr/>
        </p:nvSpPr>
        <p:spPr bwMode="auto">
          <a:xfrm>
            <a:off x="5791200" y="2590800"/>
            <a:ext cx="0" cy="26670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7895" name="Rectangle 7"/>
          <p:cNvSpPr>
            <a:spLocks noChangeArrowheads="1"/>
          </p:cNvSpPr>
          <p:nvPr/>
        </p:nvSpPr>
        <p:spPr bwMode="auto">
          <a:xfrm>
            <a:off x="898525" y="5394325"/>
            <a:ext cx="2452688" cy="457200"/>
          </a:xfrm>
          <a:prstGeom prst="rect">
            <a:avLst/>
          </a:prstGeom>
          <a:noFill/>
          <a:ln w="9525">
            <a:noFill/>
            <a:miter lim="800000"/>
            <a:headEnd/>
            <a:tailEnd/>
          </a:ln>
          <a:effectLst/>
        </p:spPr>
        <p:txBody>
          <a:bodyPr wrap="none" lIns="92075" tIns="46038" rIns="92075" bIns="46038">
            <a:spAutoFit/>
          </a:bodyPr>
          <a:lstStyle/>
          <a:p>
            <a:pPr algn="l">
              <a:defRPr/>
            </a:pPr>
            <a:r>
              <a:rPr lang="en-US" sz="2400" b="0">
                <a:effectLst>
                  <a:outerShdw blurRad="38100" dist="38100" dir="2700000" algn="tl">
                    <a:srgbClr val="C0C0C0"/>
                  </a:outerShdw>
                </a:effectLst>
              </a:rPr>
              <a:t>Pre-World War II</a:t>
            </a:r>
          </a:p>
        </p:txBody>
      </p:sp>
      <p:sp>
        <p:nvSpPr>
          <p:cNvPr id="37896" name="Rectangle 8"/>
          <p:cNvSpPr>
            <a:spLocks noChangeArrowheads="1"/>
          </p:cNvSpPr>
          <p:nvPr/>
        </p:nvSpPr>
        <p:spPr bwMode="auto">
          <a:xfrm>
            <a:off x="4098925" y="5394325"/>
            <a:ext cx="862013" cy="457200"/>
          </a:xfrm>
          <a:prstGeom prst="rect">
            <a:avLst/>
          </a:prstGeom>
          <a:noFill/>
          <a:ln w="9525">
            <a:noFill/>
            <a:miter lim="800000"/>
            <a:headEnd/>
            <a:tailEnd/>
          </a:ln>
          <a:effectLst/>
        </p:spPr>
        <p:txBody>
          <a:bodyPr wrap="none" lIns="92075" tIns="46038" rIns="92075" bIns="46038">
            <a:spAutoFit/>
          </a:bodyPr>
          <a:lstStyle/>
          <a:p>
            <a:pPr algn="l">
              <a:defRPr/>
            </a:pPr>
            <a:r>
              <a:rPr lang="en-US" sz="2400" b="0">
                <a:effectLst>
                  <a:outerShdw blurRad="38100" dist="38100" dir="2700000" algn="tl">
                    <a:srgbClr val="C0C0C0"/>
                  </a:outerShdw>
                </a:effectLst>
              </a:rPr>
              <a:t>1945</a:t>
            </a:r>
          </a:p>
        </p:txBody>
      </p:sp>
      <p:sp>
        <p:nvSpPr>
          <p:cNvPr id="37897" name="Rectangle 9"/>
          <p:cNvSpPr>
            <a:spLocks noChangeArrowheads="1"/>
          </p:cNvSpPr>
          <p:nvPr/>
        </p:nvSpPr>
        <p:spPr bwMode="auto">
          <a:xfrm>
            <a:off x="6308725" y="5394325"/>
            <a:ext cx="1082675" cy="457200"/>
          </a:xfrm>
          <a:prstGeom prst="rect">
            <a:avLst/>
          </a:prstGeom>
          <a:noFill/>
          <a:ln w="9525">
            <a:noFill/>
            <a:miter lim="800000"/>
            <a:headEnd/>
            <a:tailEnd/>
          </a:ln>
          <a:effectLst/>
        </p:spPr>
        <p:txBody>
          <a:bodyPr wrap="none" lIns="92075" tIns="46038" rIns="92075" bIns="46038">
            <a:spAutoFit/>
          </a:bodyPr>
          <a:lstStyle/>
          <a:p>
            <a:pPr algn="l">
              <a:defRPr/>
            </a:pPr>
            <a:r>
              <a:rPr lang="en-US" sz="2400" b="0">
                <a:effectLst>
                  <a:outerShdw blurRad="38100" dist="38100" dir="2700000" algn="tl">
                    <a:srgbClr val="C0C0C0"/>
                  </a:outerShdw>
                </a:effectLst>
              </a:rPr>
              <a:t>1990’s</a:t>
            </a:r>
          </a:p>
        </p:txBody>
      </p:sp>
      <p:sp>
        <p:nvSpPr>
          <p:cNvPr id="37898" name="Rectangle 10"/>
          <p:cNvSpPr>
            <a:spLocks noChangeArrowheads="1"/>
          </p:cNvSpPr>
          <p:nvPr/>
        </p:nvSpPr>
        <p:spPr bwMode="auto">
          <a:xfrm>
            <a:off x="1203325" y="2727325"/>
            <a:ext cx="1692275" cy="822325"/>
          </a:xfrm>
          <a:prstGeom prst="rect">
            <a:avLst/>
          </a:prstGeom>
          <a:noFill/>
          <a:ln w="9525">
            <a:noFill/>
            <a:miter lim="800000"/>
            <a:headEnd/>
            <a:tailEnd/>
          </a:ln>
          <a:effectLst/>
        </p:spPr>
        <p:txBody>
          <a:bodyPr wrap="none" lIns="92075" tIns="46038" rIns="92075" bIns="46038">
            <a:spAutoFit/>
          </a:bodyPr>
          <a:lstStyle/>
          <a:p>
            <a:pPr algn="l">
              <a:defRPr/>
            </a:pPr>
            <a:r>
              <a:rPr lang="en-US" sz="2400" b="0">
                <a:solidFill>
                  <a:schemeClr val="tx1"/>
                </a:solidFill>
                <a:effectLst>
                  <a:outerShdw blurRad="38100" dist="38100" dir="2700000" algn="tl">
                    <a:srgbClr val="C0C0C0"/>
                  </a:outerShdw>
                </a:effectLst>
              </a:rPr>
              <a:t>Isolated</a:t>
            </a:r>
          </a:p>
          <a:p>
            <a:pPr algn="l">
              <a:defRPr/>
            </a:pPr>
            <a:r>
              <a:rPr lang="en-US" sz="2400" b="0">
                <a:solidFill>
                  <a:schemeClr val="tx1"/>
                </a:solidFill>
                <a:effectLst>
                  <a:outerShdw blurRad="38100" dist="38100" dir="2700000" algn="tl">
                    <a:srgbClr val="C0C0C0"/>
                  </a:outerShdw>
                </a:effectLst>
              </a:rPr>
              <a:t>Economies</a:t>
            </a:r>
          </a:p>
        </p:txBody>
      </p:sp>
      <p:sp>
        <p:nvSpPr>
          <p:cNvPr id="37899" name="Rectangle 11"/>
          <p:cNvSpPr>
            <a:spLocks noChangeArrowheads="1"/>
          </p:cNvSpPr>
          <p:nvPr/>
        </p:nvSpPr>
        <p:spPr bwMode="auto">
          <a:xfrm>
            <a:off x="1203325" y="3870325"/>
            <a:ext cx="1438275" cy="822325"/>
          </a:xfrm>
          <a:prstGeom prst="rect">
            <a:avLst/>
          </a:prstGeom>
          <a:noFill/>
          <a:ln w="9525">
            <a:noFill/>
            <a:miter lim="800000"/>
            <a:headEnd/>
            <a:tailEnd/>
          </a:ln>
          <a:effectLst/>
        </p:spPr>
        <p:txBody>
          <a:bodyPr wrap="none" lIns="92075" tIns="46038" rIns="92075" bIns="46038">
            <a:spAutoFit/>
          </a:bodyPr>
          <a:lstStyle/>
          <a:p>
            <a:pPr algn="l">
              <a:defRPr/>
            </a:pPr>
            <a:r>
              <a:rPr lang="en-US" sz="2400" b="0">
                <a:solidFill>
                  <a:schemeClr val="tx1"/>
                </a:solidFill>
                <a:effectLst>
                  <a:outerShdw blurRad="38100" dist="38100" dir="2700000" algn="tl">
                    <a:srgbClr val="C0C0C0"/>
                  </a:outerShdw>
                </a:effectLst>
              </a:rPr>
              <a:t>Focus on</a:t>
            </a:r>
          </a:p>
          <a:p>
            <a:pPr algn="l">
              <a:defRPr/>
            </a:pPr>
            <a:r>
              <a:rPr lang="en-US" sz="2400" b="0">
                <a:solidFill>
                  <a:schemeClr val="tx1"/>
                </a:solidFill>
                <a:effectLst>
                  <a:outerShdw blurRad="38100" dist="38100" dir="2700000" algn="tl">
                    <a:srgbClr val="C0C0C0"/>
                  </a:outerShdw>
                </a:effectLst>
              </a:rPr>
              <a:t>quantity</a:t>
            </a:r>
          </a:p>
        </p:txBody>
      </p:sp>
      <p:sp>
        <p:nvSpPr>
          <p:cNvPr id="37900" name="Rectangle 12"/>
          <p:cNvSpPr>
            <a:spLocks noChangeArrowheads="1"/>
          </p:cNvSpPr>
          <p:nvPr/>
        </p:nvSpPr>
        <p:spPr bwMode="auto">
          <a:xfrm>
            <a:off x="3717925" y="3108325"/>
            <a:ext cx="1878013" cy="1552575"/>
          </a:xfrm>
          <a:prstGeom prst="rect">
            <a:avLst/>
          </a:prstGeom>
          <a:noFill/>
          <a:ln w="9525">
            <a:noFill/>
            <a:miter lim="800000"/>
            <a:headEnd/>
            <a:tailEnd/>
          </a:ln>
          <a:effectLst/>
        </p:spPr>
        <p:txBody>
          <a:bodyPr wrap="none" lIns="92075" tIns="46038" rIns="92075" bIns="46038">
            <a:spAutoFit/>
          </a:bodyPr>
          <a:lstStyle/>
          <a:p>
            <a:pPr algn="l">
              <a:defRPr/>
            </a:pPr>
            <a:r>
              <a:rPr lang="en-US" sz="2400" b="0">
                <a:solidFill>
                  <a:schemeClr val="tx1"/>
                </a:solidFill>
                <a:effectLst>
                  <a:outerShdw blurRad="38100" dist="38100" dir="2700000" algn="tl">
                    <a:srgbClr val="C0C0C0"/>
                  </a:outerShdw>
                </a:effectLst>
              </a:rPr>
              <a:t>Period of</a:t>
            </a:r>
          </a:p>
          <a:p>
            <a:pPr algn="l">
              <a:defRPr/>
            </a:pPr>
            <a:r>
              <a:rPr lang="en-US" sz="2400" b="0">
                <a:solidFill>
                  <a:schemeClr val="tx1"/>
                </a:solidFill>
                <a:effectLst>
                  <a:outerShdw blurRad="38100" dist="38100" dir="2700000" algn="tl">
                    <a:srgbClr val="C0C0C0"/>
                  </a:outerShdw>
                </a:effectLst>
              </a:rPr>
              <a:t>change from</a:t>
            </a:r>
          </a:p>
          <a:p>
            <a:pPr algn="l">
              <a:defRPr/>
            </a:pPr>
            <a:r>
              <a:rPr lang="en-US" sz="2400" b="0">
                <a:solidFill>
                  <a:schemeClr val="tx1"/>
                </a:solidFill>
                <a:effectLst>
                  <a:outerShdw blurRad="38100" dist="38100" dir="2700000" algn="tl">
                    <a:srgbClr val="C0C0C0"/>
                  </a:outerShdw>
                </a:effectLst>
              </a:rPr>
              <a:t>quantity to</a:t>
            </a:r>
          </a:p>
          <a:p>
            <a:pPr algn="l">
              <a:defRPr/>
            </a:pPr>
            <a:r>
              <a:rPr lang="en-US" sz="2400" b="0">
                <a:solidFill>
                  <a:schemeClr val="tx1"/>
                </a:solidFill>
                <a:effectLst>
                  <a:outerShdw blurRad="38100" dist="38100" dir="2700000" algn="tl">
                    <a:srgbClr val="C0C0C0"/>
                  </a:outerShdw>
                </a:effectLst>
              </a:rPr>
              <a:t>quality</a:t>
            </a:r>
          </a:p>
        </p:txBody>
      </p:sp>
      <p:sp>
        <p:nvSpPr>
          <p:cNvPr id="37901" name="Rectangle 13"/>
          <p:cNvSpPr>
            <a:spLocks noChangeArrowheads="1"/>
          </p:cNvSpPr>
          <p:nvPr/>
        </p:nvSpPr>
        <p:spPr bwMode="auto">
          <a:xfrm>
            <a:off x="6080125" y="2727325"/>
            <a:ext cx="1454150" cy="822325"/>
          </a:xfrm>
          <a:prstGeom prst="rect">
            <a:avLst/>
          </a:prstGeom>
          <a:noFill/>
          <a:ln w="9525">
            <a:noFill/>
            <a:miter lim="800000"/>
            <a:headEnd/>
            <a:tailEnd/>
          </a:ln>
          <a:effectLst/>
        </p:spPr>
        <p:txBody>
          <a:bodyPr wrap="none" lIns="92075" tIns="46038" rIns="92075" bIns="46038">
            <a:spAutoFit/>
          </a:bodyPr>
          <a:lstStyle/>
          <a:p>
            <a:pPr algn="l">
              <a:defRPr/>
            </a:pPr>
            <a:r>
              <a:rPr lang="en-US" sz="2400" b="0">
                <a:solidFill>
                  <a:schemeClr val="tx1"/>
                </a:solidFill>
                <a:effectLst>
                  <a:outerShdw blurRad="38100" dist="38100" dir="2700000" algn="tl">
                    <a:srgbClr val="C0C0C0"/>
                  </a:outerShdw>
                </a:effectLst>
              </a:rPr>
              <a:t>Global</a:t>
            </a:r>
          </a:p>
          <a:p>
            <a:pPr algn="l">
              <a:defRPr/>
            </a:pPr>
            <a:r>
              <a:rPr lang="en-US" sz="2400" b="0">
                <a:solidFill>
                  <a:schemeClr val="tx1"/>
                </a:solidFill>
                <a:effectLst>
                  <a:outerShdw blurRad="38100" dist="38100" dir="2700000" algn="tl">
                    <a:srgbClr val="C0C0C0"/>
                  </a:outerShdw>
                </a:effectLst>
              </a:rPr>
              <a:t>Economy</a:t>
            </a:r>
          </a:p>
        </p:txBody>
      </p:sp>
      <p:sp>
        <p:nvSpPr>
          <p:cNvPr id="37902" name="Rectangle 14"/>
          <p:cNvSpPr>
            <a:spLocks noChangeArrowheads="1"/>
          </p:cNvSpPr>
          <p:nvPr/>
        </p:nvSpPr>
        <p:spPr bwMode="auto">
          <a:xfrm>
            <a:off x="6080125" y="3794125"/>
            <a:ext cx="1438275" cy="822325"/>
          </a:xfrm>
          <a:prstGeom prst="rect">
            <a:avLst/>
          </a:prstGeom>
          <a:noFill/>
          <a:ln w="9525">
            <a:noFill/>
            <a:miter lim="800000"/>
            <a:headEnd/>
            <a:tailEnd/>
          </a:ln>
          <a:effectLst/>
        </p:spPr>
        <p:txBody>
          <a:bodyPr wrap="none" lIns="92075" tIns="46038" rIns="92075" bIns="46038">
            <a:spAutoFit/>
          </a:bodyPr>
          <a:lstStyle/>
          <a:p>
            <a:pPr algn="l">
              <a:defRPr/>
            </a:pPr>
            <a:r>
              <a:rPr lang="en-US" sz="2400" b="0">
                <a:solidFill>
                  <a:schemeClr val="tx1"/>
                </a:solidFill>
                <a:effectLst>
                  <a:outerShdw blurRad="38100" dist="38100" dir="2700000" algn="tl">
                    <a:srgbClr val="C0C0C0"/>
                  </a:outerShdw>
                </a:effectLst>
              </a:rPr>
              <a:t>Focus on</a:t>
            </a:r>
          </a:p>
          <a:p>
            <a:pPr algn="l">
              <a:defRPr/>
            </a:pPr>
            <a:r>
              <a:rPr lang="en-US" sz="2400" b="0">
                <a:solidFill>
                  <a:schemeClr val="tx1"/>
                </a:solidFill>
                <a:effectLst>
                  <a:outerShdw blurRad="38100" dist="38100" dir="2700000" algn="tl">
                    <a:srgbClr val="C0C0C0"/>
                  </a:outerShdw>
                </a:effectLst>
              </a:rPr>
              <a:t>quality</a:t>
            </a:r>
          </a:p>
        </p:txBody>
      </p:sp>
      <p:sp>
        <p:nvSpPr>
          <p:cNvPr id="2" name="Date Placeholder 1"/>
          <p:cNvSpPr>
            <a:spLocks noGrp="1"/>
          </p:cNvSpPr>
          <p:nvPr>
            <p:ph type="dt" sz="half" idx="10"/>
          </p:nvPr>
        </p:nvSpPr>
        <p:spPr/>
        <p:txBody>
          <a:bodyPr/>
          <a:lstStyle/>
          <a:p>
            <a:fld id="{C0A1AC37-D51A-496F-ADC5-6E8AA51BC93B}" type="datetime1">
              <a:rPr lang="en-US" smtClean="0"/>
              <a:t>8/30/2015</a:t>
            </a:fld>
            <a:endParaRPr lang="en-US"/>
          </a:p>
        </p:txBody>
      </p:sp>
      <p:sp>
        <p:nvSpPr>
          <p:cNvPr id="3" name="Footer Placeholder 2"/>
          <p:cNvSpPr>
            <a:spLocks noGrp="1"/>
          </p:cNvSpPr>
          <p:nvPr>
            <p:ph type="ftr" sz="quarter" idx="11"/>
          </p:nvPr>
        </p:nvSpPr>
        <p:spPr/>
        <p:txBody>
          <a:bodyPr/>
          <a:lstStyle/>
          <a:p>
            <a:r>
              <a:rPr lang="en-US" smtClean="0"/>
              <a:t>By Gul Sayyar-ACCA</a:t>
            </a:r>
            <a:endParaRPr lang="en-US"/>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9" name="Rectangle 5"/>
          <p:cNvSpPr>
            <a:spLocks noGrp="1" noChangeArrowheads="1"/>
          </p:cNvSpPr>
          <p:nvPr>
            <p:ph idx="1"/>
          </p:nvPr>
        </p:nvSpPr>
        <p:spPr/>
        <p:txBody>
          <a:bodyPr/>
          <a:lstStyle/>
          <a:p>
            <a:pPr eaLnBrk="1" hangingPunct="1"/>
            <a:r>
              <a:rPr lang="en-US" dirty="0" smtClean="0"/>
              <a:t>Global Competition</a:t>
            </a:r>
          </a:p>
          <a:p>
            <a:pPr lvl="1" eaLnBrk="1" hangingPunct="1"/>
            <a:r>
              <a:rPr lang="en-US" dirty="0" smtClean="0"/>
              <a:t>Economic and political boundaries are slowly vanishing</a:t>
            </a:r>
          </a:p>
          <a:p>
            <a:pPr lvl="1" eaLnBrk="1" hangingPunct="1"/>
            <a:r>
              <a:rPr lang="en-US" dirty="0" smtClean="0"/>
              <a:t>The 1950’s slogan “Built by Americans for Americans” is very far from reality in the 2000’s.</a:t>
            </a:r>
          </a:p>
        </p:txBody>
      </p:sp>
      <p:sp>
        <p:nvSpPr>
          <p:cNvPr id="14338" name="Slide Number Placeholder 5"/>
          <p:cNvSpPr>
            <a:spLocks noGrp="1"/>
          </p:cNvSpPr>
          <p:nvPr>
            <p:ph type="sldNum" sz="quarter" idx="12"/>
          </p:nvPr>
        </p:nvSpPr>
        <p:spPr/>
        <p:txBody>
          <a:bodyPr/>
          <a:lstStyle/>
          <a:p>
            <a:pPr>
              <a:defRPr/>
            </a:pPr>
            <a:fld id="{87687B02-8F7E-44B3-BB48-526CEAF72EF1}" type="slidenum">
              <a:rPr lang="en-US"/>
              <a:pPr>
                <a:defRPr/>
              </a:pPr>
              <a:t>22</a:t>
            </a:fld>
            <a:endParaRPr lang="en-US"/>
          </a:p>
        </p:txBody>
      </p:sp>
      <p:sp>
        <p:nvSpPr>
          <p:cNvPr id="62468" name="Rectangle 4"/>
          <p:cNvSpPr>
            <a:spLocks noGrp="1" noChangeArrowheads="1"/>
          </p:cNvSpPr>
          <p:nvPr>
            <p:ph type="title"/>
          </p:nvPr>
        </p:nvSpPr>
        <p:spPr/>
        <p:txBody>
          <a:bodyPr/>
          <a:lstStyle/>
          <a:p>
            <a:pPr eaLnBrk="1" fontAlgn="auto" hangingPunct="1">
              <a:spcAft>
                <a:spcPts val="0"/>
              </a:spcAft>
              <a:defRPr/>
            </a:pPr>
            <a:r>
              <a:rPr lang="en-US" smtClean="0">
                <a:solidFill>
                  <a:schemeClr val="accent1">
                    <a:satMod val="150000"/>
                  </a:schemeClr>
                </a:solidFill>
              </a:rPr>
              <a:t>Why Quality Improvement?</a:t>
            </a:r>
          </a:p>
        </p:txBody>
      </p:sp>
      <p:sp>
        <p:nvSpPr>
          <p:cNvPr id="2" name="Date Placeholder 1"/>
          <p:cNvSpPr>
            <a:spLocks noGrp="1"/>
          </p:cNvSpPr>
          <p:nvPr>
            <p:ph type="dt" sz="half" idx="10"/>
          </p:nvPr>
        </p:nvSpPr>
        <p:spPr/>
        <p:txBody>
          <a:bodyPr/>
          <a:lstStyle/>
          <a:p>
            <a:fld id="{17079D32-6E28-4E30-8929-B65546BC5AC0}" type="datetime1">
              <a:rPr lang="en-US" smtClean="0"/>
              <a:t>8/30/2015</a:t>
            </a:fld>
            <a:endParaRPr lang="en-US"/>
          </a:p>
        </p:txBody>
      </p:sp>
      <p:sp>
        <p:nvSpPr>
          <p:cNvPr id="3" name="Footer Placeholder 2"/>
          <p:cNvSpPr>
            <a:spLocks noGrp="1"/>
          </p:cNvSpPr>
          <p:nvPr>
            <p:ph type="ftr" sz="quarter" idx="11"/>
          </p:nvPr>
        </p:nvSpPr>
        <p:spPr/>
        <p:txBody>
          <a:bodyPr/>
          <a:lstStyle/>
          <a:p>
            <a:r>
              <a:rPr lang="en-US" smtClean="0"/>
              <a:t>By Gul Sayyar-ACCA</a:t>
            </a:r>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9">
                                            <p:txEl>
                                              <p:pRg st="0" end="0"/>
                                            </p:txEl>
                                          </p:spTgt>
                                        </p:tgtEl>
                                        <p:attrNameLst>
                                          <p:attrName>style.visibility</p:attrName>
                                        </p:attrNameLst>
                                      </p:cBhvr>
                                      <p:to>
                                        <p:strVal val="visible"/>
                                      </p:to>
                                    </p:set>
                                    <p:anim calcmode="lin" valueType="num">
                                      <p:cBhvr additive="base">
                                        <p:cTn id="7" dur="500" fill="hold"/>
                                        <p:tgtEl>
                                          <p:spTgt spid="6246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9">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2469">
                                            <p:txEl>
                                              <p:pRg st="0" end="0"/>
                                            </p:txEl>
                                          </p:spTgt>
                                        </p:tgtEl>
                                        <p:attrNameLst>
                                          <p:attrName>ppt_c</p:attrName>
                                        </p:attrNameLst>
                                      </p:cBhvr>
                                      <p:to>
                                        <a:schemeClr val="folHlink"/>
                                      </p:to>
                                    </p:animClr>
                                  </p:subTnLst>
                                </p:cTn>
                              </p:par>
                              <p:par>
                                <p:cTn id="9" presetID="2" presetClass="entr" presetSubtype="4" fill="hold" grpId="0" nodeType="withEffect">
                                  <p:stCondLst>
                                    <p:cond delay="0"/>
                                  </p:stCondLst>
                                  <p:childTnLst>
                                    <p:set>
                                      <p:cBhvr>
                                        <p:cTn id="10" dur="1" fill="hold">
                                          <p:stCondLst>
                                            <p:cond delay="0"/>
                                          </p:stCondLst>
                                        </p:cTn>
                                        <p:tgtEl>
                                          <p:spTgt spid="62469">
                                            <p:txEl>
                                              <p:pRg st="1" end="1"/>
                                            </p:txEl>
                                          </p:spTgt>
                                        </p:tgtEl>
                                        <p:attrNameLst>
                                          <p:attrName>style.visibility</p:attrName>
                                        </p:attrNameLst>
                                      </p:cBhvr>
                                      <p:to>
                                        <p:strVal val="visible"/>
                                      </p:to>
                                    </p:set>
                                    <p:anim calcmode="lin" valueType="num">
                                      <p:cBhvr additive="base">
                                        <p:cTn id="11" dur="500" fill="hold"/>
                                        <p:tgtEl>
                                          <p:spTgt spid="6246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2469">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2469">
                                            <p:txEl>
                                              <p:pRg st="1" end="1"/>
                                            </p:txEl>
                                          </p:spTgt>
                                        </p:tgtEl>
                                        <p:attrNameLst>
                                          <p:attrName>ppt_c</p:attrName>
                                        </p:attrNameLst>
                                      </p:cBhvr>
                                      <p:to>
                                        <a:schemeClr val="folHlink"/>
                                      </p:to>
                                    </p:animClr>
                                  </p:subTnLst>
                                </p:cTn>
                              </p:par>
                              <p:par>
                                <p:cTn id="13" presetID="2" presetClass="entr" presetSubtype="4" fill="hold" grpId="0" nodeType="withEffect">
                                  <p:stCondLst>
                                    <p:cond delay="0"/>
                                  </p:stCondLst>
                                  <p:childTnLst>
                                    <p:set>
                                      <p:cBhvr>
                                        <p:cTn id="14" dur="1" fill="hold">
                                          <p:stCondLst>
                                            <p:cond delay="0"/>
                                          </p:stCondLst>
                                        </p:cTn>
                                        <p:tgtEl>
                                          <p:spTgt spid="62469">
                                            <p:txEl>
                                              <p:pRg st="2" end="2"/>
                                            </p:txEl>
                                          </p:spTgt>
                                        </p:tgtEl>
                                        <p:attrNameLst>
                                          <p:attrName>style.visibility</p:attrName>
                                        </p:attrNameLst>
                                      </p:cBhvr>
                                      <p:to>
                                        <p:strVal val="visible"/>
                                      </p:to>
                                    </p:set>
                                    <p:anim calcmode="lin" valueType="num">
                                      <p:cBhvr additive="base">
                                        <p:cTn id="15" dur="500" fill="hold"/>
                                        <p:tgtEl>
                                          <p:spTgt spid="6246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2469">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2469">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p:txBody>
          <a:bodyPr/>
          <a:lstStyle/>
          <a:p>
            <a:pPr eaLnBrk="1" hangingPunct="1"/>
            <a:r>
              <a:rPr lang="en-US" smtClean="0"/>
              <a:t>It pays</a:t>
            </a:r>
          </a:p>
          <a:p>
            <a:pPr lvl="1" eaLnBrk="1" hangingPunct="1"/>
            <a:r>
              <a:rPr lang="en-US" sz="3400" smtClean="0"/>
              <a:t>Fewer mistakes, fewer delays, and better use of time and materials</a:t>
            </a:r>
          </a:p>
          <a:p>
            <a:pPr lvl="1" eaLnBrk="1" hangingPunct="1"/>
            <a:r>
              <a:rPr lang="en-US" sz="3400" smtClean="0"/>
              <a:t>In United States today, 15 to 20% of the production costs are incurred in finding and correcting mistakes.</a:t>
            </a:r>
          </a:p>
        </p:txBody>
      </p:sp>
      <p:sp>
        <p:nvSpPr>
          <p:cNvPr id="15362" name="Slide Number Placeholder 5"/>
          <p:cNvSpPr>
            <a:spLocks noGrp="1"/>
          </p:cNvSpPr>
          <p:nvPr>
            <p:ph type="sldNum" sz="quarter" idx="12"/>
          </p:nvPr>
        </p:nvSpPr>
        <p:spPr/>
        <p:txBody>
          <a:bodyPr/>
          <a:lstStyle/>
          <a:p>
            <a:pPr>
              <a:defRPr/>
            </a:pPr>
            <a:fld id="{D48665FE-52A4-4B78-9C1B-2EA86459E8DF}" type="slidenum">
              <a:rPr lang="en-US"/>
              <a:pPr>
                <a:defRPr/>
              </a:pPr>
              <a:t>23</a:t>
            </a:fld>
            <a:endParaRPr lang="en-US"/>
          </a:p>
        </p:txBody>
      </p:sp>
      <p:sp>
        <p:nvSpPr>
          <p:cNvPr id="61442" name="Rectangle 2"/>
          <p:cNvSpPr>
            <a:spLocks noGrp="1" noChangeArrowheads="1"/>
          </p:cNvSpPr>
          <p:nvPr>
            <p:ph type="title"/>
          </p:nvPr>
        </p:nvSpPr>
        <p:spPr/>
        <p:txBody>
          <a:bodyPr/>
          <a:lstStyle/>
          <a:p>
            <a:pPr eaLnBrk="1" fontAlgn="auto" hangingPunct="1">
              <a:spcAft>
                <a:spcPts val="0"/>
              </a:spcAft>
              <a:defRPr/>
            </a:pPr>
            <a:r>
              <a:rPr lang="en-US" smtClean="0">
                <a:solidFill>
                  <a:schemeClr val="accent1">
                    <a:satMod val="150000"/>
                  </a:schemeClr>
                </a:solidFill>
              </a:rPr>
              <a:t>Why Quality Improvement?</a:t>
            </a:r>
          </a:p>
        </p:txBody>
      </p:sp>
      <p:sp>
        <p:nvSpPr>
          <p:cNvPr id="2" name="Date Placeholder 1"/>
          <p:cNvSpPr>
            <a:spLocks noGrp="1"/>
          </p:cNvSpPr>
          <p:nvPr>
            <p:ph type="dt" sz="half" idx="10"/>
          </p:nvPr>
        </p:nvSpPr>
        <p:spPr/>
        <p:txBody>
          <a:bodyPr/>
          <a:lstStyle/>
          <a:p>
            <a:fld id="{96935978-64FF-456F-9227-9CF32A7E02BA}" type="datetime1">
              <a:rPr lang="en-US" smtClean="0"/>
              <a:t>8/30/2015</a:t>
            </a:fld>
            <a:endParaRPr lang="en-US"/>
          </a:p>
        </p:txBody>
      </p:sp>
      <p:sp>
        <p:nvSpPr>
          <p:cNvPr id="3" name="Footer Placeholder 2"/>
          <p:cNvSpPr>
            <a:spLocks noGrp="1"/>
          </p:cNvSpPr>
          <p:nvPr>
            <p:ph type="ftr" sz="quarter" idx="11"/>
          </p:nvPr>
        </p:nvSpPr>
        <p:spPr/>
        <p:txBody>
          <a:bodyPr/>
          <a:lstStyle/>
          <a:p>
            <a:r>
              <a:rPr lang="en-US" smtClean="0"/>
              <a:t>By Gul Sayyar-ACCA</a:t>
            </a:r>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additive="base">
                                        <p:cTn id="7" dur="5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1443">
                                            <p:txEl>
                                              <p:pRg st="0" end="0"/>
                                            </p:txEl>
                                          </p:spTgt>
                                        </p:tgtEl>
                                        <p:attrNameLst>
                                          <p:attrName>ppt_c</p:attrName>
                                        </p:attrNameLst>
                                      </p:cBhvr>
                                      <p:to>
                                        <a:schemeClr val="folHlink"/>
                                      </p:to>
                                    </p:animClr>
                                  </p:subTnLst>
                                </p:cTn>
                              </p:par>
                              <p:par>
                                <p:cTn id="9" presetID="2" presetClass="entr" presetSubtype="4" fill="hold" grpId="0" nodeType="with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anim calcmode="lin" valueType="num">
                                      <p:cBhvr additive="base">
                                        <p:cTn id="11" dur="5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4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1443">
                                            <p:txEl>
                                              <p:pRg st="1" end="1"/>
                                            </p:txEl>
                                          </p:spTgt>
                                        </p:tgtEl>
                                        <p:attrNameLst>
                                          <p:attrName>ppt_c</p:attrName>
                                        </p:attrNameLst>
                                      </p:cBhvr>
                                      <p:to>
                                        <a:schemeClr val="folHlink"/>
                                      </p:to>
                                    </p:animClr>
                                  </p:subTnLst>
                                </p:cTn>
                              </p:par>
                              <p:par>
                                <p:cTn id="13" presetID="2" presetClass="entr" presetSubtype="4" fill="hold" grpId="0" nodeType="withEffect">
                                  <p:stCondLst>
                                    <p:cond delay="0"/>
                                  </p:stCondLst>
                                  <p:childTnLst>
                                    <p:set>
                                      <p:cBhvr>
                                        <p:cTn id="14" dur="1" fill="hold">
                                          <p:stCondLst>
                                            <p:cond delay="0"/>
                                          </p:stCondLst>
                                        </p:cTn>
                                        <p:tgtEl>
                                          <p:spTgt spid="61443">
                                            <p:txEl>
                                              <p:pRg st="2" end="2"/>
                                            </p:txEl>
                                          </p:spTgt>
                                        </p:tgtEl>
                                        <p:attrNameLst>
                                          <p:attrName>style.visibility</p:attrName>
                                        </p:attrNameLst>
                                      </p:cBhvr>
                                      <p:to>
                                        <p:strVal val="visible"/>
                                      </p:to>
                                    </p:set>
                                    <p:anim calcmode="lin" valueType="num">
                                      <p:cBhvr additive="base">
                                        <p:cTn id="15" dur="500" fill="hold"/>
                                        <p:tgtEl>
                                          <p:spTgt spid="6144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4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61443">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idx="1"/>
          </p:nvPr>
        </p:nvSpPr>
        <p:spPr/>
        <p:txBody>
          <a:bodyPr>
            <a:normAutofit/>
          </a:bodyPr>
          <a:lstStyle/>
          <a:p>
            <a:pPr eaLnBrk="1" hangingPunct="1">
              <a:defRPr/>
            </a:pPr>
            <a:r>
              <a:rPr lang="en-US" sz="2800" dirty="0" smtClean="0">
                <a:latin typeface="+mj-lt"/>
                <a:cs typeface="Times New Roman" pitchFamily="18" charset="0"/>
              </a:rPr>
              <a:t>Total - made up of the whole</a:t>
            </a:r>
          </a:p>
          <a:p>
            <a:pPr eaLnBrk="1" hangingPunct="1">
              <a:defRPr/>
            </a:pPr>
            <a:r>
              <a:rPr lang="en-US" sz="2800" dirty="0" smtClean="0">
                <a:latin typeface="+mj-lt"/>
                <a:cs typeface="Times New Roman" pitchFamily="18" charset="0"/>
              </a:rPr>
              <a:t>Quality - degree of excellence a product or service provides</a:t>
            </a:r>
          </a:p>
          <a:p>
            <a:pPr eaLnBrk="1" hangingPunct="1">
              <a:defRPr/>
            </a:pPr>
            <a:r>
              <a:rPr lang="en-US" sz="2800" dirty="0" smtClean="0">
                <a:latin typeface="+mj-lt"/>
                <a:cs typeface="Times New Roman" pitchFamily="18" charset="0"/>
              </a:rPr>
              <a:t>Management – to plan</a:t>
            </a:r>
            <a:r>
              <a:rPr lang="en-US" sz="2800" smtClean="0">
                <a:latin typeface="+mj-lt"/>
                <a:cs typeface="Times New Roman" pitchFamily="18" charset="0"/>
              </a:rPr>
              <a:t>, organize………….</a:t>
            </a:r>
            <a:endParaRPr lang="en-US" sz="2800" dirty="0" smtClean="0">
              <a:latin typeface="+mj-lt"/>
              <a:cs typeface="Times New Roman" pitchFamily="18" charset="0"/>
            </a:endParaRPr>
          </a:p>
          <a:p>
            <a:pPr eaLnBrk="1" hangingPunct="1">
              <a:defRPr/>
            </a:pPr>
            <a:endParaRPr lang="en-US" dirty="0" smtClean="0">
              <a:latin typeface="+mj-lt"/>
              <a:cs typeface="Times New Roman" pitchFamily="18" charset="0"/>
            </a:endParaRPr>
          </a:p>
          <a:p>
            <a:pPr eaLnBrk="1" hangingPunct="1">
              <a:buFont typeface="Wingdings" pitchFamily="2" charset="2"/>
              <a:buNone/>
              <a:defRPr/>
            </a:pPr>
            <a:r>
              <a:rPr lang="en-US" b="1" dirty="0" smtClean="0">
                <a:effectLst>
                  <a:outerShdw blurRad="38100" dist="38100" dir="2700000" algn="tl">
                    <a:srgbClr val="4E5B6F"/>
                  </a:outerShdw>
                </a:effectLst>
                <a:latin typeface="+mj-lt"/>
                <a:cs typeface="Times New Roman" pitchFamily="18" charset="0"/>
              </a:rPr>
              <a:t>Therefore, TQM is the art of managing the whole to achieve excellence</a:t>
            </a:r>
            <a:r>
              <a:rPr lang="en-US" dirty="0" smtClean="0">
                <a:latin typeface="+mj-lt"/>
                <a:cs typeface="Times New Roman" pitchFamily="18" charset="0"/>
              </a:rPr>
              <a:t>.</a:t>
            </a:r>
          </a:p>
          <a:p>
            <a:pPr eaLnBrk="1" hangingPunct="1">
              <a:defRPr/>
            </a:pPr>
            <a:endParaRPr lang="en-US" dirty="0" smtClean="0"/>
          </a:p>
          <a:p>
            <a:pPr eaLnBrk="1" hangingPunct="1">
              <a:defRPr/>
            </a:pPr>
            <a:endParaRPr lang="en-US" dirty="0" smtClean="0"/>
          </a:p>
        </p:txBody>
      </p:sp>
      <p:sp>
        <p:nvSpPr>
          <p:cNvPr id="14340" name="Slide Number Placeholder 4"/>
          <p:cNvSpPr>
            <a:spLocks noGrp="1"/>
          </p:cNvSpPr>
          <p:nvPr>
            <p:ph type="sldNum" sz="quarter" idx="12"/>
          </p:nvPr>
        </p:nvSpPr>
        <p:spPr bwMode="auto">
          <a:noFill/>
          <a:ln>
            <a:miter lim="800000"/>
            <a:headEnd/>
            <a:tailEnd/>
          </a:ln>
        </p:spPr>
        <p:txBody>
          <a:bodyPr/>
          <a:lstStyle/>
          <a:p>
            <a:fld id="{65AE2472-FD39-4C51-9AE5-1BA3B4514100}" type="slidenum">
              <a:rPr lang="en-US"/>
              <a:pPr/>
              <a:t>24</a:t>
            </a:fld>
            <a:endParaRPr lang="en-US"/>
          </a:p>
        </p:txBody>
      </p:sp>
      <p:sp>
        <p:nvSpPr>
          <p:cNvPr id="109570" name="Rectangle 2"/>
          <p:cNvSpPr>
            <a:spLocks noGrp="1" noChangeArrowheads="1"/>
          </p:cNvSpPr>
          <p:nvPr>
            <p:ph type="title"/>
          </p:nvPr>
        </p:nvSpPr>
        <p:spPr>
          <a:xfrm>
            <a:off x="685800" y="457200"/>
            <a:ext cx="8229600" cy="1143000"/>
          </a:xfrm>
        </p:spPr>
        <p:txBody>
          <a:bodyPr/>
          <a:lstStyle/>
          <a:p>
            <a:pPr eaLnBrk="1" fontAlgn="auto" hangingPunct="1">
              <a:spcAft>
                <a:spcPts val="0"/>
              </a:spcAft>
              <a:defRPr/>
            </a:pPr>
            <a:r>
              <a:rPr lang="en-US" b="1" i="1" dirty="0" smtClean="0">
                <a:ln w="17780" cmpd="sng">
                  <a:solidFill>
                    <a:srgbClr val="FFFFFF"/>
                  </a:solidFill>
                  <a:prstDash val="solid"/>
                  <a:miter lim="800000"/>
                </a:ln>
                <a:solidFill>
                  <a:schemeClr val="accent1"/>
                </a:solidFill>
                <a:effectLst>
                  <a:outerShdw blurRad="50800" algn="tl" rotWithShape="0">
                    <a:srgbClr val="000000"/>
                  </a:outerShdw>
                </a:effectLst>
                <a:latin typeface="Times New Roman" pitchFamily="18" charset="0"/>
                <a:cs typeface="Times New Roman" pitchFamily="18" charset="0"/>
              </a:rPr>
              <a:t>T.Q.M</a:t>
            </a:r>
          </a:p>
        </p:txBody>
      </p:sp>
      <p:sp>
        <p:nvSpPr>
          <p:cNvPr id="2" name="Date Placeholder 1"/>
          <p:cNvSpPr>
            <a:spLocks noGrp="1"/>
          </p:cNvSpPr>
          <p:nvPr>
            <p:ph type="dt" sz="half" idx="10"/>
          </p:nvPr>
        </p:nvSpPr>
        <p:spPr/>
        <p:txBody>
          <a:bodyPr/>
          <a:lstStyle/>
          <a:p>
            <a:fld id="{674FA1CB-2044-4FBC-8B12-EE4FD5CB0F64}" type="datetime1">
              <a:rPr lang="en-US" smtClean="0"/>
              <a:t>8/30/2015</a:t>
            </a:fld>
            <a:endParaRPr lang="en-US"/>
          </a:p>
        </p:txBody>
      </p:sp>
      <p:sp>
        <p:nvSpPr>
          <p:cNvPr id="3" name="Footer Placeholder 2"/>
          <p:cNvSpPr>
            <a:spLocks noGrp="1"/>
          </p:cNvSpPr>
          <p:nvPr>
            <p:ph type="ftr" sz="quarter" idx="11"/>
          </p:nvPr>
        </p:nvSpPr>
        <p:spPr/>
        <p:txBody>
          <a:bodyPr/>
          <a:lstStyle/>
          <a:p>
            <a:r>
              <a:rPr lang="en-US" smtClean="0"/>
              <a:t>By Gul Sayyar-ACCA</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029"/>
          <p:cNvSpPr>
            <a:spLocks noGrp="1" noChangeArrowheads="1"/>
          </p:cNvSpPr>
          <p:nvPr>
            <p:ph idx="1"/>
          </p:nvPr>
        </p:nvSpPr>
        <p:spPr>
          <a:xfrm>
            <a:off x="457200" y="1828800"/>
            <a:ext cx="8229600" cy="4724400"/>
          </a:xfrm>
        </p:spPr>
        <p:txBody>
          <a:bodyPr>
            <a:normAutofit/>
          </a:bodyPr>
          <a:lstStyle/>
          <a:p>
            <a:pPr eaLnBrk="1" hangingPunct="1">
              <a:buFont typeface="Wingdings" pitchFamily="2" charset="2"/>
              <a:buNone/>
            </a:pPr>
            <a:r>
              <a:rPr lang="en-US" dirty="0" smtClean="0"/>
              <a:t>	</a:t>
            </a:r>
            <a:r>
              <a:rPr lang="en-US" dirty="0" smtClean="0">
                <a:latin typeface="+mj-lt"/>
                <a:cs typeface="Times New Roman" pitchFamily="18" charset="0"/>
              </a:rPr>
              <a:t>Total Quality Management means that the organization's culture is defined by and supports the constant attainment of customer satisfaction through an integrated(mixed or joined) system of tools, and training.  This involves the continuous improvement of organizational processes, resulting in high quality products and services.</a:t>
            </a:r>
            <a:endParaRPr lang="en-US" sz="2800" dirty="0" smtClean="0">
              <a:latin typeface="+mj-lt"/>
              <a:cs typeface="Times New Roman" pitchFamily="18" charset="0"/>
            </a:endParaRPr>
          </a:p>
        </p:txBody>
      </p:sp>
      <p:sp>
        <p:nvSpPr>
          <p:cNvPr id="15364" name="Slide Number Placeholder 4"/>
          <p:cNvSpPr>
            <a:spLocks noGrp="1"/>
          </p:cNvSpPr>
          <p:nvPr>
            <p:ph type="sldNum" sz="quarter" idx="12"/>
          </p:nvPr>
        </p:nvSpPr>
        <p:spPr bwMode="auto">
          <a:noFill/>
          <a:ln>
            <a:miter lim="800000"/>
            <a:headEnd/>
            <a:tailEnd/>
          </a:ln>
        </p:spPr>
        <p:txBody>
          <a:bodyPr/>
          <a:lstStyle/>
          <a:p>
            <a:fld id="{F0AA4B4D-ADCB-45EA-B91A-51BC469218F2}" type="slidenum">
              <a:rPr lang="en-US"/>
              <a:pPr/>
              <a:t>25</a:t>
            </a:fld>
            <a:endParaRPr lang="en-US"/>
          </a:p>
        </p:txBody>
      </p:sp>
      <p:sp>
        <p:nvSpPr>
          <p:cNvPr id="94212" name="Rectangle 1028"/>
          <p:cNvSpPr>
            <a:spLocks noGrp="1" noChangeArrowheads="1"/>
          </p:cNvSpPr>
          <p:nvPr>
            <p:ph type="title"/>
          </p:nvPr>
        </p:nvSpPr>
        <p:spPr/>
        <p:txBody>
          <a:bodyPr/>
          <a:lstStyle/>
          <a:p>
            <a:pPr eaLnBrk="1" fontAlgn="auto" hangingPunct="1">
              <a:spcAft>
                <a:spcPts val="0"/>
              </a:spcAft>
              <a:defRPr/>
            </a:pPr>
            <a:r>
              <a:rPr lang="en-US" b="1" dirty="0" smtClean="0">
                <a:ln w="17780" cmpd="sng">
                  <a:solidFill>
                    <a:srgbClr val="FFFFFF"/>
                  </a:solidFill>
                  <a:prstDash val="solid"/>
                  <a:miter lim="800000"/>
                </a:ln>
                <a:solidFill>
                  <a:schemeClr val="accent1"/>
                </a:solidFill>
                <a:effectLst>
                  <a:outerShdw blurRad="50800" algn="tl" rotWithShape="0">
                    <a:srgbClr val="000000"/>
                  </a:outerShdw>
                </a:effectLst>
                <a:latin typeface="Times New Roman" pitchFamily="18" charset="0"/>
                <a:cs typeface="Times New Roman" pitchFamily="18" charset="0"/>
              </a:rPr>
              <a:t>What does TQM mean?</a:t>
            </a:r>
          </a:p>
        </p:txBody>
      </p:sp>
      <p:sp>
        <p:nvSpPr>
          <p:cNvPr id="2" name="Date Placeholder 1"/>
          <p:cNvSpPr>
            <a:spLocks noGrp="1"/>
          </p:cNvSpPr>
          <p:nvPr>
            <p:ph type="dt" sz="half" idx="10"/>
          </p:nvPr>
        </p:nvSpPr>
        <p:spPr/>
        <p:txBody>
          <a:bodyPr/>
          <a:lstStyle/>
          <a:p>
            <a:fld id="{C8200882-D902-4180-9A39-1A34B14272A1}" type="datetime1">
              <a:rPr lang="en-US" smtClean="0"/>
              <a:t>8/30/2015</a:t>
            </a:fld>
            <a:endParaRPr lang="en-US"/>
          </a:p>
        </p:txBody>
      </p:sp>
      <p:sp>
        <p:nvSpPr>
          <p:cNvPr id="3" name="Footer Placeholder 2"/>
          <p:cNvSpPr>
            <a:spLocks noGrp="1"/>
          </p:cNvSpPr>
          <p:nvPr>
            <p:ph type="ftr" sz="quarter" idx="11"/>
          </p:nvPr>
        </p:nvSpPr>
        <p:spPr/>
        <p:txBody>
          <a:bodyPr/>
          <a:lstStyle/>
          <a:p>
            <a:r>
              <a:rPr lang="en-US" smtClean="0"/>
              <a:t>By Gul Sayyar-ACCA</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5082809"/>
          </a:xfrm>
        </p:spPr>
        <p:txBody>
          <a:bodyPr>
            <a:normAutofit/>
          </a:bodyPr>
          <a:lstStyle/>
          <a:p>
            <a:pPr marL="914400" indent="-914400">
              <a:buAutoNum type="arabicPeriod"/>
            </a:pPr>
            <a:r>
              <a:rPr lang="en-US" dirty="0" smtClean="0">
                <a:latin typeface="+mj-lt"/>
                <a:cs typeface="Times New Roman" pitchFamily="18" charset="0"/>
              </a:rPr>
              <a:t>Lack of Management Commitment</a:t>
            </a:r>
          </a:p>
          <a:p>
            <a:pPr marL="914400" indent="-914400">
              <a:buAutoNum type="arabicPeriod"/>
            </a:pPr>
            <a:endParaRPr lang="en-US" dirty="0" smtClean="0">
              <a:latin typeface="+mj-lt"/>
              <a:cs typeface="Times New Roman" pitchFamily="18" charset="0"/>
            </a:endParaRPr>
          </a:p>
          <a:p>
            <a:pPr marL="914400" indent="-914400">
              <a:buAutoNum type="arabicPeriod"/>
            </a:pPr>
            <a:r>
              <a:rPr lang="en-US" dirty="0" smtClean="0">
                <a:latin typeface="+mj-lt"/>
                <a:cs typeface="Times New Roman" pitchFamily="18" charset="0"/>
              </a:rPr>
              <a:t>Inability to change organizational culture</a:t>
            </a:r>
          </a:p>
          <a:p>
            <a:pPr marL="914400" indent="-914400">
              <a:buAutoNum type="arabicPeriod"/>
            </a:pPr>
            <a:endParaRPr lang="en-US" dirty="0" smtClean="0">
              <a:latin typeface="+mj-lt"/>
              <a:cs typeface="Times New Roman" pitchFamily="18" charset="0"/>
            </a:endParaRPr>
          </a:p>
          <a:p>
            <a:pPr marL="914400" indent="-914400">
              <a:buAutoNum type="arabicPeriod"/>
            </a:pPr>
            <a:r>
              <a:rPr lang="en-US" dirty="0" smtClean="0">
                <a:latin typeface="+mj-lt"/>
                <a:cs typeface="Times New Roman" pitchFamily="18" charset="0"/>
              </a:rPr>
              <a:t>Improper planning</a:t>
            </a:r>
            <a:endParaRPr lang="en-US" sz="4000" dirty="0" smtClean="0">
              <a:latin typeface="+mj-lt"/>
            </a:endParaRPr>
          </a:p>
          <a:p>
            <a:pPr marL="914400" indent="-914400">
              <a:buAutoNum type="arabicPeriod"/>
            </a:pPr>
            <a:endParaRPr lang="en-US" sz="3000" dirty="0" smtClean="0">
              <a:latin typeface="+mj-lt"/>
              <a:cs typeface="Times New Roman" pitchFamily="18" charset="0"/>
            </a:endParaRPr>
          </a:p>
          <a:p>
            <a:pPr marL="914400" indent="-914400">
              <a:buAutoNum type="arabicPeriod"/>
            </a:pPr>
            <a:r>
              <a:rPr lang="en-US" sz="3000" dirty="0" smtClean="0">
                <a:latin typeface="+mj-lt"/>
                <a:cs typeface="Times New Roman" pitchFamily="18" charset="0"/>
              </a:rPr>
              <a:t>Lack of continuous training and education</a:t>
            </a:r>
          </a:p>
          <a:p>
            <a:pPr marL="914400" indent="-914400">
              <a:buAutoNum type="arabicPeriod"/>
            </a:pPr>
            <a:endParaRPr lang="en-US" sz="3000" dirty="0" smtClean="0">
              <a:latin typeface="+mj-lt"/>
              <a:cs typeface="Times New Roman" pitchFamily="18" charset="0"/>
            </a:endParaRPr>
          </a:p>
          <a:p>
            <a:pPr marL="914400" indent="-914400">
              <a:buAutoNum type="arabicPeriod"/>
            </a:pPr>
            <a:r>
              <a:rPr lang="en-US" sz="3000" dirty="0" smtClean="0">
                <a:latin typeface="+mj-lt"/>
                <a:cs typeface="Times New Roman" pitchFamily="18" charset="0"/>
              </a:rPr>
              <a:t>Incompatible organizational structure and isolated departments</a:t>
            </a:r>
          </a:p>
          <a:p>
            <a:pPr marL="914400" indent="-914400">
              <a:buAutoNum type="arabicPeriod"/>
            </a:pPr>
            <a:endParaRPr lang="en-US" sz="4000" dirty="0" smtClean="0">
              <a:latin typeface="Times New Roman" pitchFamily="18" charset="0"/>
              <a:cs typeface="Times New Roman" pitchFamily="18" charset="0"/>
            </a:endParaRPr>
          </a:p>
          <a:p>
            <a:pPr>
              <a:buNone/>
            </a:pPr>
            <a:endParaRPr lang="en-US" dirty="0"/>
          </a:p>
        </p:txBody>
      </p:sp>
      <p:sp>
        <p:nvSpPr>
          <p:cNvPr id="2" name="Title 1"/>
          <p:cNvSpPr>
            <a:spLocks noGrp="1"/>
          </p:cNvSpPr>
          <p:nvPr>
            <p:ph type="title"/>
          </p:nvPr>
        </p:nvSpPr>
        <p:spPr/>
        <p:txBody>
          <a:bodyPr>
            <a:normAutofit fontScale="90000"/>
          </a:bodyPr>
          <a:lstStyle/>
          <a:p>
            <a:r>
              <a:rPr lang="en-US" sz="4800" dirty="0" smtClean="0">
                <a:ln w="17780" cmpd="sng">
                  <a:solidFill>
                    <a:srgbClr val="FFFFFF"/>
                  </a:solidFill>
                  <a:prstDash val="solid"/>
                  <a:miter lim="800000"/>
                </a:ln>
                <a:effectLst>
                  <a:outerShdw blurRad="50800" algn="tl" rotWithShape="0">
                    <a:srgbClr val="000000"/>
                  </a:outerShdw>
                </a:effectLst>
              </a:rPr>
              <a:t/>
            </a:r>
            <a:br>
              <a:rPr lang="en-US" sz="4800" dirty="0" smtClean="0">
                <a:ln w="17780" cmpd="sng">
                  <a:solidFill>
                    <a:srgbClr val="FFFFFF"/>
                  </a:solidFill>
                  <a:prstDash val="solid"/>
                  <a:miter lim="800000"/>
                </a:ln>
                <a:effectLst>
                  <a:outerShdw blurRad="50800" algn="tl" rotWithShape="0">
                    <a:srgbClr val="000000"/>
                  </a:outerShdw>
                </a:effectLst>
              </a:rPr>
            </a:br>
            <a:r>
              <a:rPr lang="en-US" sz="5300" i="1" dirty="0" smtClean="0">
                <a:ln w="17780" cmpd="sng">
                  <a:solidFill>
                    <a:srgbClr val="FFFFFF"/>
                  </a:solidFill>
                  <a:prstDash val="solid"/>
                  <a:miter lim="800000"/>
                </a:ln>
                <a:effectLst>
                  <a:outerShdw blurRad="50800" algn="tl" rotWithShape="0">
                    <a:srgbClr val="000000"/>
                  </a:outerShdw>
                </a:effectLst>
              </a:rPr>
              <a:t>Obstacles to T.Q.M</a:t>
            </a:r>
            <a:r>
              <a:rPr lang="en-US" sz="4800" dirty="0" smtClean="0">
                <a:ln w="17780" cmpd="sng">
                  <a:solidFill>
                    <a:srgbClr val="FFFFFF"/>
                  </a:solidFill>
                  <a:prstDash val="solid"/>
                  <a:miter lim="800000"/>
                </a:ln>
                <a:effectLst>
                  <a:outerShdw blurRad="50800" algn="tl" rotWithShape="0">
                    <a:srgbClr val="000000"/>
                  </a:outerShdw>
                </a:effectLst>
              </a:rPr>
              <a:t/>
            </a:r>
            <a:br>
              <a:rPr lang="en-US" sz="4800" dirty="0" smtClean="0">
                <a:ln w="17780" cmpd="sng">
                  <a:solidFill>
                    <a:srgbClr val="FFFFFF"/>
                  </a:solidFill>
                  <a:prstDash val="solid"/>
                  <a:miter lim="800000"/>
                </a:ln>
                <a:effectLst>
                  <a:outerShdw blurRad="50800" algn="tl" rotWithShape="0">
                    <a:srgbClr val="000000"/>
                  </a:outerShdw>
                </a:effectLst>
              </a:rPr>
            </a:br>
            <a:endParaRPr lang="en-US" dirty="0"/>
          </a:p>
        </p:txBody>
      </p:sp>
      <p:sp>
        <p:nvSpPr>
          <p:cNvPr id="4" name="Date Placeholder 3"/>
          <p:cNvSpPr>
            <a:spLocks noGrp="1"/>
          </p:cNvSpPr>
          <p:nvPr>
            <p:ph type="dt" sz="half" idx="10"/>
          </p:nvPr>
        </p:nvSpPr>
        <p:spPr/>
        <p:txBody>
          <a:bodyPr/>
          <a:lstStyle/>
          <a:p>
            <a:fld id="{E9B3AC5D-94B7-4F6D-9A62-AAB56F1B845A}"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By Gul Sayyar-ACCA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solidFill>
                  <a:srgbClr val="FFC000"/>
                </a:solidFill>
                <a:latin typeface="+mj-lt"/>
                <a:cs typeface="Times New Roman" pitchFamily="18" charset="0"/>
              </a:rPr>
              <a:t>6.  </a:t>
            </a:r>
            <a:r>
              <a:rPr lang="en-US" dirty="0" smtClean="0">
                <a:latin typeface="+mj-lt"/>
                <a:cs typeface="Times New Roman" pitchFamily="18" charset="0"/>
              </a:rPr>
              <a:t>Ineffective measurement techniques </a:t>
            </a:r>
          </a:p>
          <a:p>
            <a:pPr marL="633222" indent="-514350">
              <a:buAutoNum type="arabicPeriod" startAt="7"/>
            </a:pPr>
            <a:endParaRPr lang="en-US" dirty="0" smtClean="0"/>
          </a:p>
          <a:p>
            <a:pPr marL="633222" indent="-514350">
              <a:buAutoNum type="arabicPeriod" startAt="7"/>
            </a:pPr>
            <a:r>
              <a:rPr lang="en-US" dirty="0" smtClean="0"/>
              <a:t>Paying inadequate attention to        customers</a:t>
            </a:r>
          </a:p>
          <a:p>
            <a:pPr marL="633222" indent="-514350">
              <a:buAutoNum type="arabicPeriod" startAt="7"/>
            </a:pPr>
            <a:endParaRPr lang="en-US" dirty="0" smtClean="0"/>
          </a:p>
          <a:p>
            <a:pPr marL="633222" indent="-514350">
              <a:buAutoNum type="arabicPeriod" startAt="7"/>
            </a:pPr>
            <a:r>
              <a:rPr lang="en-US" dirty="0" smtClean="0"/>
              <a:t>Inadequate use of teamwork</a:t>
            </a:r>
          </a:p>
          <a:p>
            <a:pPr marL="633222" indent="-514350">
              <a:buAutoNum type="arabicPeriod" startAt="7"/>
            </a:pPr>
            <a:endParaRPr lang="en-US" dirty="0" smtClean="0"/>
          </a:p>
          <a:p>
            <a:pPr marL="633222" indent="-514350">
              <a:buAutoNum type="arabicPeriod" startAt="7"/>
            </a:pPr>
            <a:r>
              <a:rPr lang="en-US" dirty="0" smtClean="0"/>
              <a:t> Failure to continually improve</a:t>
            </a:r>
            <a:endParaRPr lang="en-US" sz="2800" dirty="0" smtClean="0"/>
          </a:p>
          <a:p>
            <a:pPr marL="742950" indent="-742950">
              <a:buNone/>
            </a:pPr>
            <a:endParaRPr lang="en-US" dirty="0" smtClean="0">
              <a:latin typeface="Times New Roman" pitchFamily="18" charset="0"/>
              <a:cs typeface="Times New Roman" pitchFamily="18" charset="0"/>
            </a:endParaRPr>
          </a:p>
          <a:p>
            <a:pPr>
              <a:buNone/>
            </a:pPr>
            <a:endParaRPr lang="en-US" dirty="0"/>
          </a:p>
        </p:txBody>
      </p:sp>
      <p:sp>
        <p:nvSpPr>
          <p:cNvPr id="4" name="Title 1"/>
          <p:cNvSpPr>
            <a:spLocks noGrp="1"/>
          </p:cNvSpPr>
          <p:nvPr>
            <p:ph type="title"/>
          </p:nvPr>
        </p:nvSpPr>
        <p:spPr/>
        <p:txBody>
          <a:bodyPr>
            <a:normAutofit fontScale="90000"/>
          </a:bodyPr>
          <a:lstStyle/>
          <a:p>
            <a:r>
              <a:rPr lang="en-US" sz="4800" dirty="0" smtClean="0">
                <a:ln w="17780" cmpd="sng">
                  <a:solidFill>
                    <a:srgbClr val="FFFFFF"/>
                  </a:solidFill>
                  <a:prstDash val="solid"/>
                  <a:miter lim="800000"/>
                </a:ln>
                <a:effectLst>
                  <a:outerShdw blurRad="50800" algn="tl" rotWithShape="0">
                    <a:srgbClr val="000000"/>
                  </a:outerShdw>
                </a:effectLst>
              </a:rPr>
              <a:t/>
            </a:r>
            <a:br>
              <a:rPr lang="en-US" sz="4800" dirty="0" smtClean="0">
                <a:ln w="17780" cmpd="sng">
                  <a:solidFill>
                    <a:srgbClr val="FFFFFF"/>
                  </a:solidFill>
                  <a:prstDash val="solid"/>
                  <a:miter lim="800000"/>
                </a:ln>
                <a:effectLst>
                  <a:outerShdw blurRad="50800" algn="tl" rotWithShape="0">
                    <a:srgbClr val="000000"/>
                  </a:outerShdw>
                </a:effectLst>
              </a:rPr>
            </a:br>
            <a:r>
              <a:rPr lang="en-US" sz="5300" i="1" dirty="0" smtClean="0">
                <a:ln w="17780" cmpd="sng">
                  <a:solidFill>
                    <a:srgbClr val="FFFFFF"/>
                  </a:solidFill>
                  <a:prstDash val="solid"/>
                  <a:miter lim="800000"/>
                </a:ln>
                <a:effectLst>
                  <a:outerShdw blurRad="50800" algn="tl" rotWithShape="0">
                    <a:srgbClr val="000000"/>
                  </a:outerShdw>
                </a:effectLst>
              </a:rPr>
              <a:t>Obstacles to T.Q.M</a:t>
            </a:r>
            <a:r>
              <a:rPr lang="en-US" sz="4800" dirty="0" smtClean="0">
                <a:ln w="17780" cmpd="sng">
                  <a:solidFill>
                    <a:srgbClr val="FFFFFF"/>
                  </a:solidFill>
                  <a:prstDash val="solid"/>
                  <a:miter lim="800000"/>
                </a:ln>
                <a:effectLst>
                  <a:outerShdw blurRad="50800" algn="tl" rotWithShape="0">
                    <a:srgbClr val="000000"/>
                  </a:outerShdw>
                </a:effectLst>
              </a:rPr>
              <a:t/>
            </a:r>
            <a:br>
              <a:rPr lang="en-US" sz="4800" dirty="0" smtClean="0">
                <a:ln w="17780" cmpd="sng">
                  <a:solidFill>
                    <a:srgbClr val="FFFFFF"/>
                  </a:solidFill>
                  <a:prstDash val="solid"/>
                  <a:miter lim="800000"/>
                </a:ln>
                <a:effectLst>
                  <a:outerShdw blurRad="50800" algn="tl" rotWithShape="0">
                    <a:srgbClr val="000000"/>
                  </a:outerShdw>
                </a:effectLst>
              </a:rPr>
            </a:br>
            <a:endParaRPr lang="en-US" dirty="0"/>
          </a:p>
        </p:txBody>
      </p:sp>
      <p:sp>
        <p:nvSpPr>
          <p:cNvPr id="2" name="Date Placeholder 1"/>
          <p:cNvSpPr>
            <a:spLocks noGrp="1"/>
          </p:cNvSpPr>
          <p:nvPr>
            <p:ph type="dt" sz="half" idx="10"/>
          </p:nvPr>
        </p:nvSpPr>
        <p:spPr/>
        <p:txBody>
          <a:bodyPr/>
          <a:lstStyle/>
          <a:p>
            <a:fld id="{1E8B8899-BAB4-469E-8CE3-2D48FB5EB2F5}"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By Gul Sayyar-ACCA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0"/>
          <p:cNvSpPr>
            <a:spLocks noGrp="1" noChangeArrowheads="1"/>
          </p:cNvSpPr>
          <p:nvPr>
            <p:ph idx="1"/>
          </p:nvPr>
        </p:nvSpPr>
        <p:spPr/>
        <p:txBody>
          <a:bodyPr/>
          <a:lstStyle/>
          <a:p>
            <a:pPr eaLnBrk="1" hangingPunct="1"/>
            <a:r>
              <a:rPr lang="en-US" dirty="0" smtClean="0"/>
              <a:t>“quality is a subjective term for which each person has his or her own definition”</a:t>
            </a:r>
          </a:p>
          <a:p>
            <a:pPr eaLnBrk="1" hangingPunct="1">
              <a:buNone/>
            </a:pPr>
            <a:endParaRPr lang="en-US" dirty="0" smtClean="0"/>
          </a:p>
          <a:p>
            <a:pPr eaLnBrk="1" hangingPunct="1"/>
            <a:endParaRPr lang="en-US" dirty="0" smtClean="0"/>
          </a:p>
          <a:p>
            <a:pPr eaLnBrk="1" hangingPunct="1"/>
            <a:r>
              <a:rPr lang="en-US" dirty="0" smtClean="0"/>
              <a:t>What’s your definition?</a:t>
            </a:r>
          </a:p>
        </p:txBody>
      </p:sp>
      <p:sp>
        <p:nvSpPr>
          <p:cNvPr id="4098" name="Slide Number Placeholder 5"/>
          <p:cNvSpPr>
            <a:spLocks noGrp="1"/>
          </p:cNvSpPr>
          <p:nvPr>
            <p:ph type="sldNum" sz="quarter" idx="12"/>
          </p:nvPr>
        </p:nvSpPr>
        <p:spPr/>
        <p:txBody>
          <a:bodyPr>
            <a:normAutofit/>
          </a:bodyPr>
          <a:lstStyle/>
          <a:p>
            <a:pPr>
              <a:defRPr/>
            </a:pPr>
            <a:fld id="{0D5171AC-9942-4528-BE22-0E361AD31AEC}" type="slidenum">
              <a:rPr lang="en-US"/>
              <a:pPr>
                <a:defRPr/>
              </a:pPr>
              <a:t>3</a:t>
            </a:fld>
            <a:endParaRPr lang="en-US"/>
          </a:p>
        </p:txBody>
      </p:sp>
      <p:sp>
        <p:nvSpPr>
          <p:cNvPr id="17417" name="Rectangle 9"/>
          <p:cNvSpPr>
            <a:spLocks noGrp="1" noChangeArrowheads="1"/>
          </p:cNvSpPr>
          <p:nvPr>
            <p:ph type="title"/>
          </p:nvPr>
        </p:nvSpPr>
        <p:spPr/>
        <p:txBody>
          <a:bodyPr/>
          <a:lstStyle/>
          <a:p>
            <a:pPr eaLnBrk="1" fontAlgn="auto" hangingPunct="1">
              <a:spcAft>
                <a:spcPts val="0"/>
              </a:spcAft>
              <a:defRPr/>
            </a:pPr>
            <a:r>
              <a:rPr lang="en-US" smtClean="0">
                <a:solidFill>
                  <a:schemeClr val="accent1">
                    <a:satMod val="150000"/>
                  </a:schemeClr>
                </a:solidFill>
              </a:rPr>
              <a:t>Defining Quality</a:t>
            </a:r>
          </a:p>
        </p:txBody>
      </p:sp>
      <p:sp>
        <p:nvSpPr>
          <p:cNvPr id="2" name="Date Placeholder 1"/>
          <p:cNvSpPr>
            <a:spLocks noGrp="1"/>
          </p:cNvSpPr>
          <p:nvPr>
            <p:ph type="dt" sz="half" idx="10"/>
          </p:nvPr>
        </p:nvSpPr>
        <p:spPr/>
        <p:txBody>
          <a:bodyPr/>
          <a:lstStyle/>
          <a:p>
            <a:fld id="{DECA16FA-C199-461E-A328-2435861A31CE}" type="datetime1">
              <a:rPr lang="en-US" smtClean="0"/>
              <a:t>8/30/2015</a:t>
            </a:fld>
            <a:endParaRPr lang="en-US"/>
          </a:p>
        </p:txBody>
      </p:sp>
      <p:sp>
        <p:nvSpPr>
          <p:cNvPr id="3" name="Footer Placeholder 2"/>
          <p:cNvSpPr>
            <a:spLocks noGrp="1"/>
          </p:cNvSpPr>
          <p:nvPr>
            <p:ph type="ftr" sz="quarter" idx="11"/>
          </p:nvPr>
        </p:nvSpPr>
        <p:spPr/>
        <p:txBody>
          <a:bodyPr/>
          <a:lstStyle/>
          <a:p>
            <a:r>
              <a:rPr lang="en-US" smtClean="0"/>
              <a:t>By Gul Sayyar-ACCA</a:t>
            </a:r>
            <a:endParaRPr lang="en-US"/>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
          <p:cNvSpPr>
            <a:spLocks noGrp="1" noChangeArrowheads="1"/>
          </p:cNvSpPr>
          <p:nvPr>
            <p:ph idx="1"/>
          </p:nvPr>
        </p:nvSpPr>
        <p:spPr/>
        <p:txBody>
          <a:bodyPr/>
          <a:lstStyle/>
          <a:p>
            <a:pPr eaLnBrk="1" hangingPunct="1"/>
            <a:r>
              <a:rPr lang="en-US" dirty="0" smtClean="0"/>
              <a:t>In technical usage, quality can have two meanings:</a:t>
            </a:r>
          </a:p>
          <a:p>
            <a:pPr eaLnBrk="1" hangingPunct="1">
              <a:buNone/>
            </a:pPr>
            <a:endParaRPr lang="en-US" dirty="0" smtClean="0"/>
          </a:p>
          <a:p>
            <a:pPr lvl="1" eaLnBrk="1" hangingPunct="1"/>
            <a:r>
              <a:rPr lang="en-US" dirty="0" smtClean="0"/>
              <a:t>the characteristics of a product or service that bear on its ability to satisfy stated or implied needs, and</a:t>
            </a:r>
          </a:p>
          <a:p>
            <a:pPr lvl="1" eaLnBrk="1" hangingPunct="1">
              <a:buNone/>
            </a:pPr>
            <a:endParaRPr lang="en-US" dirty="0" smtClean="0"/>
          </a:p>
          <a:p>
            <a:pPr lvl="1" eaLnBrk="1" hangingPunct="1"/>
            <a:r>
              <a:rPr lang="en-US" dirty="0" smtClean="0"/>
              <a:t>a product or service free of deficiencies</a:t>
            </a:r>
          </a:p>
          <a:p>
            <a:pPr eaLnBrk="1" hangingPunct="1"/>
            <a:endParaRPr lang="en-US" dirty="0" smtClean="0"/>
          </a:p>
          <a:p>
            <a:pPr eaLnBrk="1" hangingPunct="1"/>
            <a:endParaRPr lang="en-US" dirty="0" smtClean="0"/>
          </a:p>
        </p:txBody>
      </p:sp>
      <p:sp>
        <p:nvSpPr>
          <p:cNvPr id="5122" name="Slide Number Placeholder 5"/>
          <p:cNvSpPr>
            <a:spLocks noGrp="1"/>
          </p:cNvSpPr>
          <p:nvPr>
            <p:ph type="sldNum" sz="quarter" idx="12"/>
          </p:nvPr>
        </p:nvSpPr>
        <p:spPr/>
        <p:txBody>
          <a:bodyPr>
            <a:normAutofit/>
          </a:bodyPr>
          <a:lstStyle/>
          <a:p>
            <a:pPr>
              <a:defRPr/>
            </a:pPr>
            <a:fld id="{FEEA7044-3BB4-42B2-AFB2-70AE3C1F5A58}" type="slidenum">
              <a:rPr lang="en-US"/>
              <a:pPr>
                <a:defRPr/>
              </a:pPr>
              <a:t>4</a:t>
            </a:fld>
            <a:endParaRPr lang="en-US"/>
          </a:p>
        </p:txBody>
      </p:sp>
      <p:sp>
        <p:nvSpPr>
          <p:cNvPr id="76804" name="Rectangle 4"/>
          <p:cNvSpPr>
            <a:spLocks noGrp="1" noChangeArrowheads="1"/>
          </p:cNvSpPr>
          <p:nvPr>
            <p:ph type="title"/>
          </p:nvPr>
        </p:nvSpPr>
        <p:spPr/>
        <p:txBody>
          <a:bodyPr/>
          <a:lstStyle/>
          <a:p>
            <a:pPr eaLnBrk="1" fontAlgn="auto" hangingPunct="1">
              <a:spcAft>
                <a:spcPts val="0"/>
              </a:spcAft>
              <a:defRPr/>
            </a:pPr>
            <a:r>
              <a:rPr lang="en-US" smtClean="0">
                <a:solidFill>
                  <a:schemeClr val="accent1">
                    <a:satMod val="150000"/>
                  </a:schemeClr>
                </a:solidFill>
              </a:rPr>
              <a:t>Defining Quality</a:t>
            </a:r>
          </a:p>
        </p:txBody>
      </p:sp>
      <p:sp>
        <p:nvSpPr>
          <p:cNvPr id="2" name="Date Placeholder 1"/>
          <p:cNvSpPr>
            <a:spLocks noGrp="1"/>
          </p:cNvSpPr>
          <p:nvPr>
            <p:ph type="dt" sz="half" idx="10"/>
          </p:nvPr>
        </p:nvSpPr>
        <p:spPr/>
        <p:txBody>
          <a:bodyPr/>
          <a:lstStyle/>
          <a:p>
            <a:fld id="{99E6D375-40D7-4F36-AADD-5A6CEAE416C8}" type="datetime1">
              <a:rPr lang="en-US" smtClean="0"/>
              <a:t>8/30/2015</a:t>
            </a:fld>
            <a:endParaRPr lang="en-US"/>
          </a:p>
        </p:txBody>
      </p:sp>
      <p:sp>
        <p:nvSpPr>
          <p:cNvPr id="3" name="Footer Placeholder 2"/>
          <p:cNvSpPr>
            <a:spLocks noGrp="1"/>
          </p:cNvSpPr>
          <p:nvPr>
            <p:ph type="ftr" sz="quarter" idx="11"/>
          </p:nvPr>
        </p:nvSpPr>
        <p:spPr/>
        <p:txBody>
          <a:bodyPr/>
          <a:lstStyle/>
          <a:p>
            <a:r>
              <a:rPr lang="en-US" smtClean="0"/>
              <a:t>By Gul Sayyar-ACCA</a:t>
            </a:r>
            <a:endParaRPr lang="en-US"/>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7"/>
          <p:cNvSpPr>
            <a:spLocks noGrp="1" noChangeArrowheads="1"/>
          </p:cNvSpPr>
          <p:nvPr>
            <p:ph idx="1"/>
          </p:nvPr>
        </p:nvSpPr>
        <p:spPr/>
        <p:txBody>
          <a:bodyPr/>
          <a:lstStyle/>
          <a:p>
            <a:pPr eaLnBrk="1" hangingPunct="1"/>
            <a:r>
              <a:rPr lang="en-US" dirty="0" smtClean="0"/>
              <a:t>Deming - “non-faulty systems”</a:t>
            </a:r>
          </a:p>
          <a:p>
            <a:pPr lvl="1" eaLnBrk="1" hangingPunct="1"/>
            <a:r>
              <a:rPr lang="en-US" i="1" dirty="0" smtClean="0"/>
              <a:t>Out of the Crisis</a:t>
            </a:r>
          </a:p>
          <a:p>
            <a:pPr lvl="1" eaLnBrk="1" hangingPunct="1">
              <a:buNone/>
            </a:pPr>
            <a:endParaRPr lang="en-US" i="1" dirty="0" smtClean="0"/>
          </a:p>
          <a:p>
            <a:pPr eaLnBrk="1" hangingPunct="1"/>
            <a:r>
              <a:rPr lang="en-US" dirty="0" smtClean="0"/>
              <a:t>Juran - “fitness for use”</a:t>
            </a:r>
          </a:p>
          <a:p>
            <a:pPr lvl="1" eaLnBrk="1" hangingPunct="1"/>
            <a:r>
              <a:rPr lang="en-US" i="1" dirty="0" smtClean="0"/>
              <a:t>Quality Control Handbook</a:t>
            </a:r>
          </a:p>
          <a:p>
            <a:pPr lvl="1" eaLnBrk="1" hangingPunct="1">
              <a:buNone/>
            </a:pPr>
            <a:endParaRPr lang="en-US" i="1" dirty="0" smtClean="0"/>
          </a:p>
          <a:p>
            <a:pPr eaLnBrk="1" hangingPunct="1"/>
            <a:r>
              <a:rPr lang="en-US" dirty="0" smtClean="0"/>
              <a:t>Crosby - “conformance to requirements”</a:t>
            </a:r>
          </a:p>
          <a:p>
            <a:pPr lvl="1" eaLnBrk="1" hangingPunct="1"/>
            <a:r>
              <a:rPr lang="en-US" i="1" dirty="0" smtClean="0"/>
              <a:t>Quality is Free</a:t>
            </a:r>
          </a:p>
        </p:txBody>
      </p:sp>
      <p:sp>
        <p:nvSpPr>
          <p:cNvPr id="6146" name="Slide Number Placeholder 5"/>
          <p:cNvSpPr>
            <a:spLocks noGrp="1"/>
          </p:cNvSpPr>
          <p:nvPr>
            <p:ph type="sldNum" sz="quarter" idx="12"/>
          </p:nvPr>
        </p:nvSpPr>
        <p:spPr/>
        <p:txBody>
          <a:bodyPr>
            <a:normAutofit/>
          </a:bodyPr>
          <a:lstStyle/>
          <a:p>
            <a:pPr>
              <a:defRPr/>
            </a:pPr>
            <a:fld id="{F0B4B870-2492-46AE-BF4C-A5585E4EA599}" type="slidenum">
              <a:rPr lang="en-US"/>
              <a:pPr>
                <a:defRPr/>
              </a:pPr>
              <a:t>5</a:t>
            </a:fld>
            <a:endParaRPr lang="en-US"/>
          </a:p>
        </p:txBody>
      </p:sp>
      <p:sp>
        <p:nvSpPr>
          <p:cNvPr id="30726" name="Rectangle 6"/>
          <p:cNvSpPr>
            <a:spLocks noGrp="1" noChangeArrowheads="1"/>
          </p:cNvSpPr>
          <p:nvPr>
            <p:ph type="title"/>
          </p:nvPr>
        </p:nvSpPr>
        <p:spPr>
          <a:xfrm>
            <a:off x="457200" y="195072"/>
            <a:ext cx="8229600" cy="1252728"/>
          </a:xfrm>
        </p:spPr>
        <p:txBody>
          <a:bodyPr/>
          <a:lstStyle/>
          <a:p>
            <a:pPr eaLnBrk="1" fontAlgn="auto" hangingPunct="1">
              <a:spcAft>
                <a:spcPts val="0"/>
              </a:spcAft>
              <a:defRPr/>
            </a:pPr>
            <a:r>
              <a:rPr lang="en-US" smtClean="0">
                <a:solidFill>
                  <a:schemeClr val="accent1">
                    <a:satMod val="150000"/>
                  </a:schemeClr>
                </a:solidFill>
              </a:rPr>
              <a:t>Defining Quality - “Gurus”</a:t>
            </a:r>
          </a:p>
        </p:txBody>
      </p:sp>
      <p:sp>
        <p:nvSpPr>
          <p:cNvPr id="2" name="Date Placeholder 1"/>
          <p:cNvSpPr>
            <a:spLocks noGrp="1"/>
          </p:cNvSpPr>
          <p:nvPr>
            <p:ph type="dt" sz="half" idx="10"/>
          </p:nvPr>
        </p:nvSpPr>
        <p:spPr/>
        <p:txBody>
          <a:bodyPr/>
          <a:lstStyle/>
          <a:p>
            <a:fld id="{A94104B7-85F5-4338-9E22-724310C2FE9E}" type="datetime1">
              <a:rPr lang="en-US" smtClean="0"/>
              <a:t>8/30/2015</a:t>
            </a:fld>
            <a:endParaRPr lang="en-US"/>
          </a:p>
        </p:txBody>
      </p:sp>
      <p:sp>
        <p:nvSpPr>
          <p:cNvPr id="3" name="Footer Placeholder 2"/>
          <p:cNvSpPr>
            <a:spLocks noGrp="1"/>
          </p:cNvSpPr>
          <p:nvPr>
            <p:ph type="ftr" sz="quarter" idx="11"/>
          </p:nvPr>
        </p:nvSpPr>
        <p:spPr/>
        <p:txBody>
          <a:bodyPr/>
          <a:lstStyle/>
          <a:p>
            <a:r>
              <a:rPr lang="en-US" smtClean="0"/>
              <a:t>By Gul Sayyar-ACCA</a:t>
            </a:r>
            <a:endParaRPr lang="en-US"/>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TQM is an approach to improving the effectiveness and flexibilities of business as whole. It is essentially a way of organizing and involving the whole organization, every department, every activity and every single person at every level. TQM ensures that the management adopts a strategic overview of the quality and focuses on prevention rather than inspection/correction. </a:t>
            </a:r>
          </a:p>
          <a:p>
            <a:endParaRPr lang="en-US" dirty="0"/>
          </a:p>
        </p:txBody>
      </p:sp>
      <p:sp>
        <p:nvSpPr>
          <p:cNvPr id="2" name="Title 1"/>
          <p:cNvSpPr>
            <a:spLocks noGrp="1"/>
          </p:cNvSpPr>
          <p:nvPr>
            <p:ph type="title"/>
          </p:nvPr>
        </p:nvSpPr>
        <p:spPr/>
        <p:txBody>
          <a:bodyPr>
            <a:normAutofit fontScale="90000"/>
          </a:bodyPr>
          <a:lstStyle/>
          <a:p>
            <a:r>
              <a:rPr lang="en-US" dirty="0" smtClean="0"/>
              <a:t>What is Total Quality Management </a:t>
            </a:r>
            <a:endParaRPr lang="en-US" dirty="0"/>
          </a:p>
        </p:txBody>
      </p:sp>
      <p:sp>
        <p:nvSpPr>
          <p:cNvPr id="4" name="Date Placeholder 3"/>
          <p:cNvSpPr>
            <a:spLocks noGrp="1"/>
          </p:cNvSpPr>
          <p:nvPr>
            <p:ph type="dt" sz="half" idx="10"/>
          </p:nvPr>
        </p:nvSpPr>
        <p:spPr/>
        <p:txBody>
          <a:bodyPr/>
          <a:lstStyle/>
          <a:p>
            <a:fld id="{703BFD79-E489-4020-93AC-5E0EB45022A0}"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By Gul Sayyar-ACCA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en-US" dirty="0" smtClean="0"/>
              <a:t>TQM is the art of managing the whole to achieve excellence .The golden words :Do unto others as you would have them do unto you</a:t>
            </a:r>
          </a:p>
          <a:p>
            <a:pPr lvl="0"/>
            <a:r>
              <a:rPr lang="en-US" dirty="0" smtClean="0"/>
              <a:t>Total – Made up of whole</a:t>
            </a:r>
            <a:br>
              <a:rPr lang="en-US" dirty="0" smtClean="0"/>
            </a:br>
            <a:r>
              <a:rPr lang="en-US" dirty="0" smtClean="0"/>
              <a:t>Quality – Degree of Excellence of a Product or Service</a:t>
            </a:r>
            <a:br>
              <a:rPr lang="en-US" dirty="0" smtClean="0"/>
            </a:br>
            <a:r>
              <a:rPr lang="en-US" dirty="0" smtClean="0"/>
              <a:t>Management – Act , art , or manner of handling, controlling, directing etc</a:t>
            </a:r>
          </a:p>
          <a:p>
            <a:r>
              <a:rPr lang="en-US" dirty="0" smtClean="0"/>
              <a:t>Definition of TQM </a:t>
            </a:r>
            <a:br>
              <a:rPr lang="en-US" dirty="0" smtClean="0"/>
            </a:br>
            <a:r>
              <a:rPr lang="en-US" dirty="0" smtClean="0"/>
              <a:t> Total Quality Management is not a destination, but a journey to-ward improvement.</a:t>
            </a:r>
            <a:endParaRPr lang="en-US" dirty="0"/>
          </a:p>
        </p:txBody>
      </p:sp>
      <p:sp>
        <p:nvSpPr>
          <p:cNvPr id="2" name="Title 1"/>
          <p:cNvSpPr>
            <a:spLocks noGrp="1"/>
          </p:cNvSpPr>
          <p:nvPr>
            <p:ph type="title"/>
          </p:nvPr>
        </p:nvSpPr>
        <p:spPr/>
        <p:txBody>
          <a:bodyPr/>
          <a:lstStyle/>
          <a:p>
            <a:r>
              <a:rPr lang="en-US" dirty="0" smtClean="0"/>
              <a:t>TQM</a:t>
            </a:r>
            <a:endParaRPr lang="en-US" dirty="0"/>
          </a:p>
        </p:txBody>
      </p:sp>
      <p:sp>
        <p:nvSpPr>
          <p:cNvPr id="4" name="Date Placeholder 3"/>
          <p:cNvSpPr>
            <a:spLocks noGrp="1"/>
          </p:cNvSpPr>
          <p:nvPr>
            <p:ph type="dt" sz="half" idx="10"/>
          </p:nvPr>
        </p:nvSpPr>
        <p:spPr/>
        <p:txBody>
          <a:bodyPr/>
          <a:lstStyle/>
          <a:p>
            <a:fld id="{745776F9-231D-4D7B-A863-3072BF499B2F}"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By Gul Sayyar-ACCA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None/>
            </a:pPr>
            <a:r>
              <a:rPr lang="en-US" dirty="0" smtClean="0"/>
              <a:t/>
            </a:r>
            <a:br>
              <a:rPr lang="en-US" dirty="0" smtClean="0"/>
            </a:br>
            <a:r>
              <a:rPr lang="en-US" dirty="0" smtClean="0"/>
              <a:t>Total quality management is a management system for a customer focused organization that involves all employee in continual improvement of all aspects of the organization.</a:t>
            </a:r>
            <a:br>
              <a:rPr lang="en-US" dirty="0" smtClean="0"/>
            </a:br>
            <a:r>
              <a:rPr lang="en-US" dirty="0" smtClean="0"/>
              <a:t>TQM uses strategy, data, and effective communication to integrate the quality principles into the culture and activities of the organization.</a:t>
            </a:r>
          </a:p>
          <a:p>
            <a:endParaRPr lang="en-US" dirty="0"/>
          </a:p>
        </p:txBody>
      </p:sp>
      <p:sp>
        <p:nvSpPr>
          <p:cNvPr id="2" name="Title 1"/>
          <p:cNvSpPr>
            <a:spLocks noGrp="1"/>
          </p:cNvSpPr>
          <p:nvPr>
            <p:ph type="title"/>
          </p:nvPr>
        </p:nvSpPr>
        <p:spPr/>
        <p:txBody>
          <a:bodyPr/>
          <a:lstStyle/>
          <a:p>
            <a:r>
              <a:rPr lang="en-US" dirty="0" smtClean="0"/>
              <a:t>Defining TQM</a:t>
            </a:r>
            <a:endParaRPr lang="en-US" dirty="0"/>
          </a:p>
        </p:txBody>
      </p:sp>
      <p:sp>
        <p:nvSpPr>
          <p:cNvPr id="4" name="Date Placeholder 3"/>
          <p:cNvSpPr>
            <a:spLocks noGrp="1"/>
          </p:cNvSpPr>
          <p:nvPr>
            <p:ph type="dt" sz="half" idx="10"/>
          </p:nvPr>
        </p:nvSpPr>
        <p:spPr/>
        <p:txBody>
          <a:bodyPr/>
          <a:lstStyle/>
          <a:p>
            <a:fld id="{21CFE248-9DC5-4EEE-95F5-0B48117F1FE8}"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By Gul Sayyar-ACCA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1.Meeting the customers requirements is the primary objective and the key to organizational survival and growth.</a:t>
            </a:r>
          </a:p>
          <a:p>
            <a:pPr lvl="0"/>
            <a:r>
              <a:rPr lang="en-US" dirty="0" smtClean="0"/>
              <a:t>2.The second objective of TQM is continuous improvement of quality. The management should stimulate the employees in becoming increasingly competent and creative.</a:t>
            </a:r>
          </a:p>
          <a:p>
            <a:pPr lvl="0"/>
            <a:r>
              <a:rPr lang="en-US" dirty="0" smtClean="0"/>
              <a:t> 3.Third, TQM aims at developing the relationship of openness and trust among the employees at all levels in the organization. </a:t>
            </a:r>
          </a:p>
          <a:p>
            <a:endParaRPr lang="en-US" dirty="0"/>
          </a:p>
        </p:txBody>
      </p:sp>
      <p:sp>
        <p:nvSpPr>
          <p:cNvPr id="2" name="Title 1"/>
          <p:cNvSpPr>
            <a:spLocks noGrp="1"/>
          </p:cNvSpPr>
          <p:nvPr>
            <p:ph type="title"/>
          </p:nvPr>
        </p:nvSpPr>
        <p:spPr/>
        <p:txBody>
          <a:bodyPr/>
          <a:lstStyle/>
          <a:p>
            <a:r>
              <a:rPr lang="en-US" dirty="0" smtClean="0"/>
              <a:t>Objectives of TQM•</a:t>
            </a:r>
            <a:endParaRPr lang="en-US" dirty="0"/>
          </a:p>
        </p:txBody>
      </p:sp>
      <p:sp>
        <p:nvSpPr>
          <p:cNvPr id="4" name="Date Placeholder 3"/>
          <p:cNvSpPr>
            <a:spLocks noGrp="1"/>
          </p:cNvSpPr>
          <p:nvPr>
            <p:ph type="dt" sz="half" idx="10"/>
          </p:nvPr>
        </p:nvSpPr>
        <p:spPr/>
        <p:txBody>
          <a:bodyPr/>
          <a:lstStyle/>
          <a:p>
            <a:fld id="{6FA4AD4B-42E9-4C6F-B361-0C81BDC1BA4E}" type="datetime1">
              <a:rPr lang="en-US" smtClean="0"/>
              <a:t>8/30/2015</a:t>
            </a:fld>
            <a:endParaRPr lang="en-US"/>
          </a:p>
        </p:txBody>
      </p:sp>
      <p:sp>
        <p:nvSpPr>
          <p:cNvPr id="5" name="Footer Placeholder 4"/>
          <p:cNvSpPr>
            <a:spLocks noGrp="1"/>
          </p:cNvSpPr>
          <p:nvPr>
            <p:ph type="ftr" sz="quarter" idx="11"/>
          </p:nvPr>
        </p:nvSpPr>
        <p:spPr/>
        <p:txBody>
          <a:bodyPr/>
          <a:lstStyle/>
          <a:p>
            <a:r>
              <a:rPr lang="en-US" smtClean="0"/>
              <a:t>By Gul Sayyar-ACCA</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608</TotalTime>
  <Words>1040</Words>
  <Application>Microsoft Office PowerPoint</Application>
  <PresentationFormat>On-screen Show (4:3)</PresentationFormat>
  <Paragraphs>224</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Total Quality Management </vt:lpstr>
      <vt:lpstr>Chapter One </vt:lpstr>
      <vt:lpstr>Defining Quality</vt:lpstr>
      <vt:lpstr>Defining Quality</vt:lpstr>
      <vt:lpstr>Defining Quality - “Gurus”</vt:lpstr>
      <vt:lpstr>What is Total Quality Management </vt:lpstr>
      <vt:lpstr>TQM</vt:lpstr>
      <vt:lpstr>Defining TQM</vt:lpstr>
      <vt:lpstr>Objectives of TQM•</vt:lpstr>
      <vt:lpstr>Significance of TQM</vt:lpstr>
      <vt:lpstr>Elements of TQM</vt:lpstr>
      <vt:lpstr>Cont:</vt:lpstr>
      <vt:lpstr>continue</vt:lpstr>
      <vt:lpstr>Reasons for FAILURE TQM</vt:lpstr>
      <vt:lpstr>Look and Functions</vt:lpstr>
      <vt:lpstr>Feel</vt:lpstr>
      <vt:lpstr>Value-Based Approach</vt:lpstr>
      <vt:lpstr>Reliability</vt:lpstr>
      <vt:lpstr>Durability</vt:lpstr>
      <vt:lpstr>Warrantee Or Guarantee</vt:lpstr>
      <vt:lpstr>Shift to Quality</vt:lpstr>
      <vt:lpstr>Why Quality Improvement?</vt:lpstr>
      <vt:lpstr>Why Quality Improvement?</vt:lpstr>
      <vt:lpstr>T.Q.M</vt:lpstr>
      <vt:lpstr>What does TQM mean?</vt:lpstr>
      <vt:lpstr> Obstacles to T.Q.M </vt:lpstr>
      <vt:lpstr> Obstacles to T.Q.M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Basics</dc:title>
  <dc:creator>Nisar Khan</dc:creator>
  <cp:lastModifiedBy>Gul Sayyar</cp:lastModifiedBy>
  <cp:revision>52</cp:revision>
  <dcterms:created xsi:type="dcterms:W3CDTF">2006-08-16T00:00:00Z</dcterms:created>
  <dcterms:modified xsi:type="dcterms:W3CDTF">2015-08-30T14:48:43Z</dcterms:modified>
</cp:coreProperties>
</file>