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7" r:id="rId2"/>
    <p:sldId id="259" r:id="rId3"/>
    <p:sldId id="276" r:id="rId4"/>
    <p:sldId id="260" r:id="rId5"/>
    <p:sldId id="277" r:id="rId6"/>
    <p:sldId id="278" r:id="rId7"/>
    <p:sldId id="261" r:id="rId8"/>
    <p:sldId id="279" r:id="rId9"/>
    <p:sldId id="262" r:id="rId10"/>
    <p:sldId id="258" r:id="rId11"/>
    <p:sldId id="263" r:id="rId12"/>
    <p:sldId id="264" r:id="rId13"/>
    <p:sldId id="265" r:id="rId14"/>
    <p:sldId id="266" r:id="rId15"/>
    <p:sldId id="267" r:id="rId16"/>
    <p:sldId id="280" r:id="rId17"/>
    <p:sldId id="281" r:id="rId18"/>
    <p:sldId id="282" r:id="rId19"/>
    <p:sldId id="283" r:id="rId20"/>
    <p:sldId id="284" r:id="rId21"/>
    <p:sldId id="268" r:id="rId22"/>
    <p:sldId id="269" r:id="rId23"/>
    <p:sldId id="270" r:id="rId24"/>
    <p:sldId id="271" r:id="rId25"/>
    <p:sldId id="272" r:id="rId26"/>
    <p:sldId id="27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C3B897-EC95-472D-AECE-A0CC7566F694}" type="datetimeFigureOut">
              <a:rPr lang="en-US" smtClean="0"/>
              <a:pPr/>
              <a:t>10/10/2015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5687C9-A105-4DE6-AD9E-EE44E60C46BA}" type="slidenum">
              <a:rPr lang="en-US" smtClean="0"/>
              <a:pPr/>
              <a:t>‹#›</a:t>
            </a:fld>
            <a:endParaRPr lang="en-US"/>
          </a:p>
        </p:txBody>
      </p:sp>
    </p:spTree>
    <p:extLst>
      <p:ext uri="{BB962C8B-B14F-4D97-AF65-F5344CB8AC3E}">
        <p14:creationId xmlns:p14="http://schemas.microsoft.com/office/powerpoint/2010/main" val="2455726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D12BE3-E330-426C-9218-D32C8C666EC7}" type="slidenum">
              <a:rPr lang="en-US"/>
              <a:pPr/>
              <a:t>9</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1558782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5C8F5D-4AE8-4E67-943E-0FE8ABEE7589}" type="slidenum">
              <a:rPr lang="en-US"/>
              <a:pPr/>
              <a:t>25</a:t>
            </a:fld>
            <a:endParaRPr 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pPr algn="just">
              <a:lnSpc>
                <a:spcPct val="150000"/>
              </a:lnSpc>
            </a:pPr>
            <a:r>
              <a:rPr lang="en-US"/>
              <a:t>The subject of sale must be in the physical or constructive possession of the seller when he sells it to another person.  This is done only in respect of movable goods, not immovable.  </a:t>
            </a:r>
          </a:p>
          <a:p>
            <a:pPr algn="just">
              <a:lnSpc>
                <a:spcPct val="140000"/>
              </a:lnSpc>
            </a:pPr>
            <a:r>
              <a:rPr lang="en-US"/>
              <a:t> 4.1   Physical (</a:t>
            </a:r>
            <a:r>
              <a:rPr lang="en-US" i="1"/>
              <a:t>Haqiqi</a:t>
            </a:r>
            <a:r>
              <a:rPr lang="en-US"/>
              <a:t>): For eg. ‘A’ has purchased a car from ‘B’.  ‘B’ has not yet delivered it to ‘A’ or to his agent.  However, ‘A’ cannot sell the car to ‘C’.  If he sells it before taking its delivery from ‘B’, the sale is void.</a:t>
            </a:r>
          </a:p>
          <a:p>
            <a:pPr>
              <a:lnSpc>
                <a:spcPct val="140000"/>
              </a:lnSpc>
            </a:pPr>
            <a:r>
              <a:rPr lang="en-US"/>
              <a:t>4.2 Constructive </a:t>
            </a:r>
            <a:r>
              <a:rPr lang="en-US" i="1"/>
              <a:t>(Hukmi): </a:t>
            </a:r>
            <a:r>
              <a:rPr lang="en-US"/>
              <a:t>“Constructive possession” means a situation where the possessor has not taken the physical delivery of the commodity, yet the commodity has come into his control and all the rights and liabilities of the commodity are passed on to him, including the risk of its destruction. For eg. ‘A’ has purchased a car from ‘B’.  ‘B’ after identifying the car has placed it in a garage to which ‘A’ has free access and ‘B’ has allowed him to take the delivery from that place whenever he wishes.  Thus the risk of the car has passed on to ‘A’.  The car is in the constructive possession of ‘A’.  If ‘A’ sells the car to ‘C’ without acquiring physical possession, the sale is valid.</a:t>
            </a:r>
          </a:p>
        </p:txBody>
      </p:sp>
    </p:spTree>
    <p:extLst>
      <p:ext uri="{BB962C8B-B14F-4D97-AF65-F5344CB8AC3E}">
        <p14:creationId xmlns:p14="http://schemas.microsoft.com/office/powerpoint/2010/main" val="39963161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054531-CE15-4267-8468-8DC030B0366D}" type="slidenum">
              <a:rPr lang="en-US"/>
              <a:pPr/>
              <a:t>26</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pPr algn="just">
              <a:lnSpc>
                <a:spcPct val="150000"/>
              </a:lnSpc>
            </a:pPr>
            <a:r>
              <a:rPr lang="en-US"/>
              <a:t>The subject of sale must be in the physical or constructive possession of the seller when he sells it to another person.  This is done only in respect of movable goods, not immovable.  </a:t>
            </a:r>
          </a:p>
          <a:p>
            <a:pPr algn="just">
              <a:lnSpc>
                <a:spcPct val="140000"/>
              </a:lnSpc>
            </a:pPr>
            <a:r>
              <a:rPr lang="en-US"/>
              <a:t> 4.1   Physical (</a:t>
            </a:r>
            <a:r>
              <a:rPr lang="en-US" i="1"/>
              <a:t>Haqiqi</a:t>
            </a:r>
            <a:r>
              <a:rPr lang="en-US"/>
              <a:t>): For eg. ‘A’ has purchased a car from ‘B’.  ‘B’ has not yet delivered it to ‘A’ or to his agent.  However, ‘A’ cannot sell the car to ‘C’.  If he sells it before taking its delivery from ‘B’, the sale is void.</a:t>
            </a:r>
          </a:p>
          <a:p>
            <a:pPr>
              <a:lnSpc>
                <a:spcPct val="140000"/>
              </a:lnSpc>
            </a:pPr>
            <a:r>
              <a:rPr lang="en-US"/>
              <a:t>4.2 Constructive </a:t>
            </a:r>
            <a:r>
              <a:rPr lang="en-US" i="1"/>
              <a:t>(Hukmi): </a:t>
            </a:r>
            <a:r>
              <a:rPr lang="en-US"/>
              <a:t>“Constructive possession” means a situation where the possessor has not taken the physical delivery of the commodity, yet the commodity has come into his control and all the rights and liabilities of the commodity are passed on to him, including the risk of its destruction. For eg. ‘A’ has purchased a car from ‘B’.  ‘B’ after identifying the car has placed it in a garage to which ‘A’ has free access and ‘B’ has allowed him to take the delivery from that place whenever he wishes.  Thus the risk of the car has passed on to ‘A’.  The car is in the constructive possession of ‘A’.  If ‘A’ sells the car to ‘C’ without acquiring physical possession, the sale is valid.</a:t>
            </a:r>
          </a:p>
        </p:txBody>
      </p:sp>
    </p:spTree>
    <p:extLst>
      <p:ext uri="{BB962C8B-B14F-4D97-AF65-F5344CB8AC3E}">
        <p14:creationId xmlns:p14="http://schemas.microsoft.com/office/powerpoint/2010/main" val="640635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61840B-65D7-4B08-9F6D-405F703A2603}" type="slidenum">
              <a:rPr lang="en-US"/>
              <a:pPr/>
              <a:t>11</a:t>
            </a:fld>
            <a:endParaRPr lang="en-US"/>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41726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A219D8-506A-443C-B331-02A953C304A6}" type="slidenum">
              <a:rPr lang="en-US"/>
              <a:pPr/>
              <a:t>12</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10345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69CAF4-F7FB-401E-8064-155FAFD04D12}" type="slidenum">
              <a:rPr lang="en-US"/>
              <a:pPr/>
              <a:t>14</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pPr algn="just"/>
            <a:r>
              <a:rPr lang="en-US" b="1"/>
              <a:t>Contract or transaction (</a:t>
            </a:r>
            <a:r>
              <a:rPr lang="en-US" b="1" i="1"/>
              <a:t>Aqd)</a:t>
            </a:r>
          </a:p>
          <a:p>
            <a:pPr lvl="1" algn="just"/>
            <a:r>
              <a:rPr lang="en-US">
                <a:cs typeface="Times New Roman" pitchFamily="18" charset="0"/>
              </a:rPr>
              <a:t>1.1</a:t>
            </a:r>
            <a:r>
              <a:rPr lang="en-US"/>
              <a:t>Offer &amp; acceptance (</a:t>
            </a:r>
            <a:r>
              <a:rPr lang="en-US" i="1"/>
              <a:t>Ijab-o-Qobool</a:t>
            </a:r>
            <a:r>
              <a:rPr lang="en-US"/>
              <a:t>):</a:t>
            </a:r>
            <a:r>
              <a:rPr lang="en-US" b="1"/>
              <a:t>  </a:t>
            </a:r>
            <a:r>
              <a:rPr lang="en-US"/>
              <a:t>The term “Offer” means that one person proposes to either sell his commodity to another person or buy from him and “Acceptance” means that the person who has been offered gives his approval of  the  proposal. Offer and acceptance are always done in past tense eg. “I have sold” or “I have purchased” etc.  There are two ways of doing it:</a:t>
            </a:r>
          </a:p>
          <a:p>
            <a:pPr lvl="2" algn="just"/>
            <a:r>
              <a:rPr lang="en-US">
                <a:cs typeface="Times New Roman" pitchFamily="18" charset="0"/>
              </a:rPr>
              <a:t>1.1.1	</a:t>
            </a:r>
            <a:r>
              <a:rPr lang="en-US"/>
              <a:t>Oral (</a:t>
            </a:r>
            <a:r>
              <a:rPr lang="en-US" i="1"/>
              <a:t>Qauli</a:t>
            </a:r>
            <a:r>
              <a:rPr lang="en-US"/>
              <a:t>):  By saying.  </a:t>
            </a:r>
          </a:p>
          <a:p>
            <a:pPr lvl="1"/>
            <a:r>
              <a:rPr lang="en-US">
                <a:cs typeface="Times New Roman" pitchFamily="18" charset="0"/>
              </a:rPr>
              <a:t>            1.1.2 </a:t>
            </a:r>
            <a:r>
              <a:rPr lang="en-US"/>
              <a:t>Implied (</a:t>
            </a:r>
            <a:r>
              <a:rPr lang="en-US" i="1"/>
              <a:t>Isharaa</a:t>
            </a:r>
            <a:r>
              <a:rPr lang="en-US"/>
              <a:t>):  By indicating. This is of two types:</a:t>
            </a:r>
          </a:p>
          <a:p>
            <a:pPr lvl="3" algn="just"/>
            <a:r>
              <a:rPr lang="en-US"/>
              <a:t>1.1.1(a)   Credit Sale (</a:t>
            </a:r>
            <a:r>
              <a:rPr lang="en-US" i="1"/>
              <a:t>Istijrar</a:t>
            </a:r>
            <a:r>
              <a:rPr lang="en-US"/>
              <a:t>) for eg. settlement of the bill at the end of the month.</a:t>
            </a:r>
          </a:p>
          <a:p>
            <a:pPr lvl="3" algn="just"/>
            <a:r>
              <a:rPr lang="en-US"/>
              <a:t>1.1.1(b)   Hand-to-Hand Sale (</a:t>
            </a:r>
            <a:r>
              <a:rPr lang="en-US" i="1"/>
              <a:t>Taati</a:t>
            </a:r>
            <a:r>
              <a:rPr lang="en-US"/>
              <a:t>):  Exchange of money with goods without uttering </a:t>
            </a:r>
            <a:r>
              <a:rPr lang="en-US" i="1"/>
              <a:t>Ijab-o-Qobool</a:t>
            </a:r>
            <a:r>
              <a:rPr lang="en-US"/>
              <a:t> for eg. procedure adopted in contemporary stores. 	</a:t>
            </a:r>
          </a:p>
          <a:p>
            <a:pPr lvl="3" algn="just"/>
            <a:r>
              <a:rPr lang="en-US"/>
              <a:t> </a:t>
            </a:r>
          </a:p>
          <a:p>
            <a:pPr lvl="1" algn="just">
              <a:lnSpc>
                <a:spcPct val="50000"/>
              </a:lnSpc>
            </a:pPr>
            <a:r>
              <a:rPr lang="en-US">
                <a:cs typeface="Times New Roman" pitchFamily="18" charset="0"/>
              </a:rPr>
              <a:t>1.2	</a:t>
            </a:r>
            <a:r>
              <a:rPr lang="en-US"/>
              <a:t>Buyer &amp; seller (</a:t>
            </a:r>
            <a:r>
              <a:rPr lang="en-US" i="1"/>
              <a:t>Muta’aquadeen</a:t>
            </a:r>
            <a:r>
              <a:rPr lang="en-US"/>
              <a:t>):  Both must be :</a:t>
            </a:r>
          </a:p>
          <a:p>
            <a:pPr lvl="3" algn="just"/>
            <a:r>
              <a:rPr lang="en-US">
                <a:cs typeface="Times New Roman" pitchFamily="18" charset="0"/>
              </a:rPr>
              <a:t>1.2.1	</a:t>
            </a:r>
            <a:r>
              <a:rPr lang="en-US"/>
              <a:t>Sane     :  Should be mentally sound at the time of contract.</a:t>
            </a:r>
          </a:p>
          <a:p>
            <a:pPr lvl="3"/>
            <a:r>
              <a:rPr lang="en-US"/>
              <a:t>Mature :  Should be adult, however, if minor, must understand </a:t>
            </a:r>
          </a:p>
        </p:txBody>
      </p:sp>
    </p:spTree>
    <p:extLst>
      <p:ext uri="{BB962C8B-B14F-4D97-AF65-F5344CB8AC3E}">
        <p14:creationId xmlns:p14="http://schemas.microsoft.com/office/powerpoint/2010/main" val="1109065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D8AA7E-65D8-4D3C-9418-092934F84C70}" type="slidenum">
              <a:rPr lang="en-US"/>
              <a:pPr/>
              <a:t>15</a:t>
            </a:fld>
            <a:endParaRPr lang="en-US"/>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pPr algn="just"/>
            <a:r>
              <a:rPr lang="en-US">
                <a:cs typeface="Times New Roman" pitchFamily="18" charset="0"/>
              </a:rPr>
              <a:t>1.1 </a:t>
            </a:r>
            <a:r>
              <a:rPr lang="en-US"/>
              <a:t>Existable    </a:t>
            </a:r>
          </a:p>
          <a:p>
            <a:pPr algn="just"/>
            <a:r>
              <a:rPr lang="en-US"/>
              <a:t>The subject matter of sale must be existing at the time of sale.  Thus, a thing which has not yet come into existence cannot be sold.  If a non-existent thing has been sold, even with mutual consent, the sale is void according to shari’ah.  Eg. ‘A’ sells the unborn calf of his cow to ‘B’.  The sale is void.</a:t>
            </a:r>
          </a:p>
          <a:p>
            <a:pPr algn="just"/>
            <a:r>
              <a:rPr lang="en-US">
                <a:cs typeface="Times New Roman" pitchFamily="18" charset="0"/>
              </a:rPr>
              <a:t>1.2 </a:t>
            </a:r>
            <a:r>
              <a:rPr lang="en-US"/>
              <a:t>Valuable	  </a:t>
            </a:r>
          </a:p>
          <a:p>
            <a:pPr algn="just"/>
            <a:r>
              <a:rPr lang="en-US"/>
              <a:t>The subject of sale must be a property of value.  Thus a thing having no value according to the usage of trade eg. a leaf or a stone on a roadside cannot be sold or purchased.</a:t>
            </a:r>
          </a:p>
          <a:p>
            <a:pPr algn="just"/>
            <a:r>
              <a:rPr lang="en-US">
                <a:cs typeface="Times New Roman" pitchFamily="18" charset="0"/>
              </a:rPr>
              <a:t>1.3 </a:t>
            </a:r>
            <a:r>
              <a:rPr lang="en-US"/>
              <a:t>Usable </a:t>
            </a:r>
          </a:p>
          <a:p>
            <a:pPr algn="just"/>
            <a:r>
              <a:rPr lang="en-US"/>
              <a:t>The subject of sale should not be a thing which is not used except for a </a:t>
            </a:r>
            <a:r>
              <a:rPr lang="en-US" i="1"/>
              <a:t>haram </a:t>
            </a:r>
            <a:r>
              <a:rPr lang="en-US"/>
              <a:t>purpose, like pork,  alcohol etc.</a:t>
            </a:r>
          </a:p>
          <a:p>
            <a:pPr algn="just"/>
            <a:r>
              <a:rPr lang="en-US">
                <a:cs typeface="Times New Roman" pitchFamily="18" charset="0"/>
              </a:rPr>
              <a:t>2.4 </a:t>
            </a:r>
            <a:r>
              <a:rPr lang="en-US"/>
              <a:t>Capable of ownership/title   </a:t>
            </a:r>
          </a:p>
          <a:p>
            <a:pPr algn="just"/>
            <a:r>
              <a:rPr lang="en-US"/>
              <a:t>The subject matter should not be anything which is not capable of ownership/title for eg. sea or sky.</a:t>
            </a:r>
          </a:p>
          <a:p>
            <a:pPr algn="just"/>
            <a:r>
              <a:rPr lang="en-US">
                <a:cs typeface="Times New Roman" pitchFamily="18" charset="0"/>
              </a:rPr>
              <a:t>2.5 </a:t>
            </a:r>
            <a:r>
              <a:rPr lang="en-US"/>
              <a:t>Capable of delivery/possession 	</a:t>
            </a:r>
          </a:p>
          <a:p>
            <a:pPr algn="just"/>
            <a:r>
              <a:rPr lang="en-US"/>
              <a:t>For eg. an unconstructed building cannot be possessed since it is non-existent.  </a:t>
            </a:r>
          </a:p>
        </p:txBody>
      </p:sp>
    </p:spTree>
    <p:extLst>
      <p:ext uri="{BB962C8B-B14F-4D97-AF65-F5344CB8AC3E}">
        <p14:creationId xmlns:p14="http://schemas.microsoft.com/office/powerpoint/2010/main" val="879596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3AEBCA-6BA3-4524-A709-D08ECBFB3030}" type="slidenum">
              <a:rPr lang="en-US"/>
              <a:pPr/>
              <a:t>21</a:t>
            </a:fld>
            <a:endParaRPr 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pPr algn="just">
              <a:lnSpc>
                <a:spcPct val="190000"/>
              </a:lnSpc>
            </a:pPr>
            <a:r>
              <a:rPr lang="en-US" b="1"/>
              <a:t>Price </a:t>
            </a:r>
            <a:r>
              <a:rPr lang="en-US" b="1" i="1"/>
              <a:t>(Thaman</a:t>
            </a:r>
            <a:r>
              <a:rPr lang="en-US" i="1"/>
              <a:t>)</a:t>
            </a:r>
            <a:endParaRPr lang="en-US"/>
          </a:p>
          <a:p>
            <a:pPr algn="just">
              <a:lnSpc>
                <a:spcPct val="190000"/>
              </a:lnSpc>
            </a:pPr>
            <a:r>
              <a:rPr lang="en-US">
                <a:cs typeface="Times New Roman" pitchFamily="18" charset="0"/>
              </a:rPr>
              <a:t>3.1 </a:t>
            </a:r>
            <a:r>
              <a:rPr lang="en-US"/>
              <a:t>Quantified (</a:t>
            </a:r>
            <a:r>
              <a:rPr lang="en-US" i="1"/>
              <a:t>Maloom</a:t>
            </a:r>
            <a:r>
              <a:rPr lang="en-US"/>
              <a:t>):  The measuring unit of the price should be known Eg.  currency etc.</a:t>
            </a:r>
          </a:p>
          <a:p>
            <a:pPr algn="just">
              <a:lnSpc>
                <a:spcPct val="220000"/>
              </a:lnSpc>
            </a:pPr>
            <a:r>
              <a:rPr lang="en-US">
                <a:cs typeface="Times New Roman" pitchFamily="18" charset="0"/>
              </a:rPr>
              <a:t>3.2 </a:t>
            </a:r>
            <a:r>
              <a:rPr lang="en-US"/>
              <a:t>Specified &amp; certain (</a:t>
            </a:r>
            <a:r>
              <a:rPr lang="en-US" i="1"/>
              <a:t>Muta’aiyan</a:t>
            </a:r>
            <a:r>
              <a:rPr lang="en-US"/>
              <a:t>):  For a sale to be valid, the price should be ascertained and specified eg. the total amount etc. If the price is uncertain, the sale is void.  Eg. ‘A’ says to ‘B’:  “If you pay within a month, the price is Rs.50 but if you pay after two months, the price is Rs.55”.  ‘B’ agrees.  The price in this case is uncertain and therefore the sale is void unless any one of the two alternatives is agreed upon by the parties at the time of sale.</a:t>
            </a:r>
          </a:p>
          <a:p>
            <a:pPr algn="just"/>
            <a:endParaRPr lang="en-US"/>
          </a:p>
          <a:p>
            <a:endParaRPr lang="en-US"/>
          </a:p>
        </p:txBody>
      </p:sp>
    </p:spTree>
    <p:extLst>
      <p:ext uri="{BB962C8B-B14F-4D97-AF65-F5344CB8AC3E}">
        <p14:creationId xmlns:p14="http://schemas.microsoft.com/office/powerpoint/2010/main" val="42777996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DD4E04-1097-4E4E-A12D-EBD343DDFD88}" type="slidenum">
              <a:rPr lang="en-US"/>
              <a:pPr/>
              <a:t>22</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pPr algn="just">
              <a:lnSpc>
                <a:spcPct val="150000"/>
              </a:lnSpc>
            </a:pPr>
            <a:r>
              <a:rPr lang="en-US"/>
              <a:t>The subject of sale must be in the physical or constructive possession of the seller when he sells it to another person.  This is done only in respect of movable goods, not immovable.  </a:t>
            </a:r>
          </a:p>
          <a:p>
            <a:pPr algn="just">
              <a:lnSpc>
                <a:spcPct val="140000"/>
              </a:lnSpc>
            </a:pPr>
            <a:r>
              <a:rPr lang="en-US"/>
              <a:t> 4.1   Physical (</a:t>
            </a:r>
            <a:r>
              <a:rPr lang="en-US" i="1"/>
              <a:t>Haqiqi</a:t>
            </a:r>
            <a:r>
              <a:rPr lang="en-US"/>
              <a:t>): For eg. ‘A’ has purchased a car from ‘B’.  ‘B’ has not yet delivered it to ‘A’ or to his agent.  However, ‘A’ cannot sell the car to ‘C’.  If he sells it before taking its delivery from ‘B’, the sale is void.</a:t>
            </a:r>
          </a:p>
          <a:p>
            <a:pPr>
              <a:lnSpc>
                <a:spcPct val="140000"/>
              </a:lnSpc>
            </a:pPr>
            <a:r>
              <a:rPr lang="en-US"/>
              <a:t>4.2 Constructive </a:t>
            </a:r>
            <a:r>
              <a:rPr lang="en-US" i="1"/>
              <a:t>(Hukmi): </a:t>
            </a:r>
            <a:r>
              <a:rPr lang="en-US"/>
              <a:t>“Constructive possession” means a situation where the possessor has not taken the physical delivery of the commodity, yet the commodity has come into his control and all the rights and liabilities of the commodity are passed on to him, including the risk of its destruction. For eg. ‘A’ has purchased a car from ‘B’.  ‘B’ after identifying the car has placed it in a garage to which ‘A’ has free access and ‘B’ has allowed him to take the delivery from that place whenever he wishes.  Thus the risk of the car has passed on to ‘A’.  The car is in the constructive possession of ‘A’.  If ‘A’ sells the car to ‘C’ without acquiring physical possession, the sale is valid.</a:t>
            </a:r>
          </a:p>
        </p:txBody>
      </p:sp>
    </p:spTree>
    <p:extLst>
      <p:ext uri="{BB962C8B-B14F-4D97-AF65-F5344CB8AC3E}">
        <p14:creationId xmlns:p14="http://schemas.microsoft.com/office/powerpoint/2010/main" val="41951679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C04F19-B10B-4AD2-B78B-E0CA0990B071}" type="slidenum">
              <a:rPr lang="en-US"/>
              <a:pPr/>
              <a:t>23</a:t>
            </a:fld>
            <a:endParaRPr 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pPr algn="just">
              <a:lnSpc>
                <a:spcPct val="150000"/>
              </a:lnSpc>
            </a:pPr>
            <a:r>
              <a:rPr lang="en-US"/>
              <a:t>The subject of sale must be in the physical or constructive possession of the seller when he sells it to another person.  This is done only in respect of movable goods, not immovable.  </a:t>
            </a:r>
          </a:p>
          <a:p>
            <a:pPr algn="just">
              <a:lnSpc>
                <a:spcPct val="140000"/>
              </a:lnSpc>
            </a:pPr>
            <a:r>
              <a:rPr lang="en-US"/>
              <a:t> 4.1   Physical (</a:t>
            </a:r>
            <a:r>
              <a:rPr lang="en-US" i="1"/>
              <a:t>Haqiqi</a:t>
            </a:r>
            <a:r>
              <a:rPr lang="en-US"/>
              <a:t>): For eg. ‘A’ has purchased a car from ‘B’.  ‘B’ has not yet delivered it to ‘A’ or to his agent.  However, ‘A’ cannot sell the car to ‘C’.  If he sells it before taking its delivery from ‘B’, the sale is void.</a:t>
            </a:r>
          </a:p>
          <a:p>
            <a:pPr>
              <a:lnSpc>
                <a:spcPct val="140000"/>
              </a:lnSpc>
            </a:pPr>
            <a:r>
              <a:rPr lang="en-US"/>
              <a:t>4.2 Constructive </a:t>
            </a:r>
            <a:r>
              <a:rPr lang="en-US" i="1"/>
              <a:t>(Hukmi): </a:t>
            </a:r>
            <a:r>
              <a:rPr lang="en-US"/>
              <a:t>“Constructive possession” means a situation where the possessor has not taken the physical delivery of the commodity, yet the commodity has come into his control and all the rights and liabilities of the commodity are passed on to him, including the risk of its destruction. For eg. ‘A’ has purchased a car from ‘B’.  ‘B’ after identifying the car has placed it in a garage to which ‘A’ has free access and ‘B’ has allowed him to take the delivery from that place whenever he wishes.  Thus the risk of the car has passed on to ‘A’.  The car is in the constructive possession of ‘A’.  If ‘A’ sells the car to ‘C’ without acquiring physical possession, the sale is valid.</a:t>
            </a:r>
          </a:p>
        </p:txBody>
      </p:sp>
    </p:spTree>
    <p:extLst>
      <p:ext uri="{BB962C8B-B14F-4D97-AF65-F5344CB8AC3E}">
        <p14:creationId xmlns:p14="http://schemas.microsoft.com/office/powerpoint/2010/main" val="30573273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DDEEDA-3E19-421C-82E3-12F3B29ACA2D}" type="slidenum">
              <a:rPr lang="en-US"/>
              <a:pPr/>
              <a:t>24</a:t>
            </a:fld>
            <a:endParaRPr 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pPr algn="just">
              <a:lnSpc>
                <a:spcPct val="150000"/>
              </a:lnSpc>
            </a:pPr>
            <a:r>
              <a:rPr lang="en-US"/>
              <a:t>The subject of sale must be in the physical or constructive possession of the seller when he sells it to another person.  This is done only in respect of movable goods, not immovable.  </a:t>
            </a:r>
          </a:p>
          <a:p>
            <a:pPr algn="just">
              <a:lnSpc>
                <a:spcPct val="140000"/>
              </a:lnSpc>
            </a:pPr>
            <a:r>
              <a:rPr lang="en-US"/>
              <a:t> 4.1   Physical (</a:t>
            </a:r>
            <a:r>
              <a:rPr lang="en-US" i="1"/>
              <a:t>Haqiqi</a:t>
            </a:r>
            <a:r>
              <a:rPr lang="en-US"/>
              <a:t>): For eg. ‘A’ has purchased a car from ‘B’.  ‘B’ has not yet delivered it to ‘A’ or to his agent.  However, ‘A’ cannot sell the car to ‘C’.  If he sells it before taking its delivery from ‘B’, the sale is void.</a:t>
            </a:r>
          </a:p>
          <a:p>
            <a:pPr>
              <a:lnSpc>
                <a:spcPct val="140000"/>
              </a:lnSpc>
            </a:pPr>
            <a:r>
              <a:rPr lang="en-US"/>
              <a:t>4.2 Constructive </a:t>
            </a:r>
            <a:r>
              <a:rPr lang="en-US" i="1"/>
              <a:t>(Hukmi): </a:t>
            </a:r>
            <a:r>
              <a:rPr lang="en-US"/>
              <a:t>“Constructive possession” means a situation where the possessor has not taken the physical delivery of the commodity, yet the commodity has come into his control and all the rights and liabilities of the commodity are passed on to him, including the risk of its destruction. For eg. ‘A’ has purchased a car from ‘B’.  ‘B’ after identifying the car has placed it in a garage to which ‘A’ has free access and ‘B’ has allowed him to take the delivery from that place whenever he wishes.  Thus the risk of the car has passed on to ‘A’.  The car is in the constructive possession of ‘A’.  If ‘A’ sells the car to ‘C’ without acquiring physical possession, the sale is valid.</a:t>
            </a:r>
          </a:p>
        </p:txBody>
      </p:sp>
    </p:spTree>
    <p:extLst>
      <p:ext uri="{BB962C8B-B14F-4D97-AF65-F5344CB8AC3E}">
        <p14:creationId xmlns:p14="http://schemas.microsoft.com/office/powerpoint/2010/main" val="36427534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D34D979-A6EB-4570-AFE7-CAEA90556C17}" type="datetimeFigureOut">
              <a:rPr lang="en-US" smtClean="0"/>
              <a:pPr/>
              <a:t>10/10/2015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536E248-E613-43E6-A8B9-BF52FD2461E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34D979-A6EB-4570-AFE7-CAEA90556C17}" type="datetimeFigureOut">
              <a:rPr lang="en-US" smtClean="0"/>
              <a:pPr/>
              <a:t>10/10/2015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536E248-E613-43E6-A8B9-BF52FD2461E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34D979-A6EB-4570-AFE7-CAEA90556C17}" type="datetimeFigureOut">
              <a:rPr lang="en-US" smtClean="0"/>
              <a:pPr/>
              <a:t>10/10/2015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536E248-E613-43E6-A8B9-BF52FD2461E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34D979-A6EB-4570-AFE7-CAEA90556C17}" type="datetimeFigureOut">
              <a:rPr lang="en-US" smtClean="0"/>
              <a:pPr/>
              <a:t>10/10/2015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536E248-E613-43E6-A8B9-BF52FD2461E2}"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D34D979-A6EB-4570-AFE7-CAEA90556C17}" type="datetimeFigureOut">
              <a:rPr lang="en-US" smtClean="0"/>
              <a:pPr/>
              <a:t>10/10/2015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536E248-E613-43E6-A8B9-BF52FD2461E2}"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34D979-A6EB-4570-AFE7-CAEA90556C17}" type="datetimeFigureOut">
              <a:rPr lang="en-US" smtClean="0"/>
              <a:pPr/>
              <a:t>10/10/2015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536E248-E613-43E6-A8B9-BF52FD2461E2}"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D34D979-A6EB-4570-AFE7-CAEA90556C17}" type="datetimeFigureOut">
              <a:rPr lang="en-US" smtClean="0"/>
              <a:pPr/>
              <a:t>10/10/2015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536E248-E613-43E6-A8B9-BF52FD2461E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D34D979-A6EB-4570-AFE7-CAEA90556C17}" type="datetimeFigureOut">
              <a:rPr lang="en-US" smtClean="0"/>
              <a:pPr/>
              <a:t>10/10/2015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536E248-E613-43E6-A8B9-BF52FD2461E2}"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D34D979-A6EB-4570-AFE7-CAEA90556C17}" type="datetimeFigureOut">
              <a:rPr lang="en-US" smtClean="0"/>
              <a:pPr/>
              <a:t>10/10/2015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536E248-E613-43E6-A8B9-BF52FD2461E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D34D979-A6EB-4570-AFE7-CAEA90556C17}" type="datetimeFigureOut">
              <a:rPr lang="en-US" smtClean="0"/>
              <a:pPr/>
              <a:t>10/10/2015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536E248-E613-43E6-A8B9-BF52FD2461E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D34D979-A6EB-4570-AFE7-CAEA90556C17}" type="datetimeFigureOut">
              <a:rPr lang="en-US" smtClean="0"/>
              <a:pPr/>
              <a:t>10/10/2015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536E248-E613-43E6-A8B9-BF52FD2461E2}"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D34D979-A6EB-4570-AFE7-CAEA90556C17}" type="datetimeFigureOut">
              <a:rPr lang="en-US" smtClean="0"/>
              <a:pPr/>
              <a:t>10/10/2015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536E248-E613-43E6-A8B9-BF52FD2461E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a:xfrm>
            <a:off x="609600" y="1981200"/>
            <a:ext cx="7772400" cy="1143000"/>
          </a:xfrm>
        </p:spPr>
        <p:txBody>
          <a:bodyPr>
            <a:normAutofit/>
          </a:bodyPr>
          <a:lstStyle/>
          <a:p>
            <a:pPr algn="ctr"/>
            <a:r>
              <a:rPr lang="en-US" dirty="0" smtClean="0"/>
              <a:t>CONTRACT In ISLAM</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4"/>
          <p:cNvSpPr>
            <a:spLocks noGrp="1" noChangeArrowheads="1"/>
          </p:cNvSpPr>
          <p:nvPr>
            <p:ph type="title"/>
          </p:nvPr>
        </p:nvSpPr>
        <p:spPr/>
        <p:txBody>
          <a:bodyPr/>
          <a:lstStyle/>
          <a:p>
            <a:r>
              <a:rPr lang="en-US"/>
              <a:t>CONTRACT IN ISLAM</a:t>
            </a:r>
          </a:p>
        </p:txBody>
      </p:sp>
      <p:sp>
        <p:nvSpPr>
          <p:cNvPr id="51205" name="Text Box 5"/>
          <p:cNvSpPr txBox="1">
            <a:spLocks noChangeArrowheads="1"/>
          </p:cNvSpPr>
          <p:nvPr/>
        </p:nvSpPr>
        <p:spPr bwMode="auto">
          <a:xfrm>
            <a:off x="3657600" y="2135188"/>
            <a:ext cx="2438400" cy="531812"/>
          </a:xfrm>
          <a:prstGeom prst="rect">
            <a:avLst/>
          </a:prstGeom>
          <a:noFill/>
          <a:ln w="12700">
            <a:solidFill>
              <a:schemeClr val="tx2"/>
            </a:solidFill>
            <a:miter lim="800000"/>
            <a:headEnd/>
            <a:tailEnd/>
          </a:ln>
          <a:effectLst/>
        </p:spPr>
        <p:txBody>
          <a:bodyPr>
            <a:spAutoFit/>
          </a:bodyPr>
          <a:lstStyle/>
          <a:p>
            <a:pPr algn="ctr">
              <a:spcBef>
                <a:spcPct val="50000"/>
              </a:spcBef>
            </a:pPr>
            <a:r>
              <a:rPr lang="en-US" sz="2800">
                <a:solidFill>
                  <a:srgbClr val="ECF800"/>
                </a:solidFill>
              </a:rPr>
              <a:t>CONTRACT</a:t>
            </a:r>
          </a:p>
        </p:txBody>
      </p:sp>
      <p:sp>
        <p:nvSpPr>
          <p:cNvPr id="51206" name="Text Box 6"/>
          <p:cNvSpPr txBox="1">
            <a:spLocks noChangeArrowheads="1"/>
          </p:cNvSpPr>
          <p:nvPr/>
        </p:nvSpPr>
        <p:spPr bwMode="auto">
          <a:xfrm>
            <a:off x="1557338" y="3276600"/>
            <a:ext cx="1646237" cy="835025"/>
          </a:xfrm>
          <a:prstGeom prst="rect">
            <a:avLst/>
          </a:prstGeom>
          <a:noFill/>
          <a:ln w="12700">
            <a:solidFill>
              <a:schemeClr val="tx2"/>
            </a:solidFill>
            <a:miter lim="800000"/>
            <a:headEnd/>
            <a:tailEnd/>
          </a:ln>
          <a:effectLst/>
        </p:spPr>
        <p:txBody>
          <a:bodyPr wrap="none">
            <a:spAutoFit/>
          </a:bodyPr>
          <a:lstStyle/>
          <a:p>
            <a:pPr algn="ctr"/>
            <a:r>
              <a:rPr lang="en-US" b="1">
                <a:solidFill>
                  <a:srgbClr val="ECF800"/>
                </a:solidFill>
              </a:rPr>
              <a:t>SUBJECT </a:t>
            </a:r>
          </a:p>
          <a:p>
            <a:pPr algn="ctr"/>
            <a:r>
              <a:rPr lang="en-US" b="1">
                <a:solidFill>
                  <a:srgbClr val="ECF800"/>
                </a:solidFill>
              </a:rPr>
              <a:t>MATTER</a:t>
            </a:r>
          </a:p>
        </p:txBody>
      </p:sp>
      <p:sp>
        <p:nvSpPr>
          <p:cNvPr id="51207" name="Text Box 7"/>
          <p:cNvSpPr txBox="1">
            <a:spLocks noChangeArrowheads="1"/>
          </p:cNvSpPr>
          <p:nvPr/>
        </p:nvSpPr>
        <p:spPr bwMode="auto">
          <a:xfrm>
            <a:off x="3657600" y="3429000"/>
            <a:ext cx="2570163" cy="469900"/>
          </a:xfrm>
          <a:prstGeom prst="rect">
            <a:avLst/>
          </a:prstGeom>
          <a:noFill/>
          <a:ln w="12700">
            <a:solidFill>
              <a:schemeClr val="tx2"/>
            </a:solidFill>
            <a:miter lim="800000"/>
            <a:headEnd/>
            <a:tailEnd/>
          </a:ln>
          <a:effectLst/>
        </p:spPr>
        <p:txBody>
          <a:bodyPr wrap="none">
            <a:spAutoFit/>
          </a:bodyPr>
          <a:lstStyle/>
          <a:p>
            <a:r>
              <a:rPr lang="en-US" b="1">
                <a:solidFill>
                  <a:srgbClr val="ECF800"/>
                </a:solidFill>
              </a:rPr>
              <a:t>CONTRACTORS</a:t>
            </a:r>
          </a:p>
        </p:txBody>
      </p:sp>
      <p:sp>
        <p:nvSpPr>
          <p:cNvPr id="51208" name="Text Box 8"/>
          <p:cNvSpPr txBox="1">
            <a:spLocks noChangeArrowheads="1"/>
          </p:cNvSpPr>
          <p:nvPr/>
        </p:nvSpPr>
        <p:spPr bwMode="auto">
          <a:xfrm>
            <a:off x="6572250" y="3292475"/>
            <a:ext cx="2254250" cy="835025"/>
          </a:xfrm>
          <a:prstGeom prst="rect">
            <a:avLst/>
          </a:prstGeom>
          <a:noFill/>
          <a:ln w="12700">
            <a:solidFill>
              <a:schemeClr val="tx2"/>
            </a:solidFill>
            <a:miter lim="800000"/>
            <a:headEnd/>
            <a:tailEnd/>
          </a:ln>
          <a:effectLst/>
        </p:spPr>
        <p:txBody>
          <a:bodyPr wrap="none">
            <a:spAutoFit/>
          </a:bodyPr>
          <a:lstStyle/>
          <a:p>
            <a:pPr algn="ctr"/>
            <a:r>
              <a:rPr lang="en-US" b="1">
                <a:solidFill>
                  <a:srgbClr val="ECF800"/>
                </a:solidFill>
              </a:rPr>
              <a:t>WORDING OF</a:t>
            </a:r>
          </a:p>
          <a:p>
            <a:pPr algn="ctr"/>
            <a:r>
              <a:rPr lang="en-US" b="1">
                <a:solidFill>
                  <a:srgbClr val="ECF800"/>
                </a:solidFill>
              </a:rPr>
              <a:t>CONTRACT</a:t>
            </a:r>
          </a:p>
        </p:txBody>
      </p:sp>
      <p:sp>
        <p:nvSpPr>
          <p:cNvPr id="51212" name="Text Box 12"/>
          <p:cNvSpPr txBox="1">
            <a:spLocks noChangeArrowheads="1"/>
          </p:cNvSpPr>
          <p:nvPr/>
        </p:nvSpPr>
        <p:spPr bwMode="auto">
          <a:xfrm>
            <a:off x="1600200" y="4651375"/>
            <a:ext cx="1708150" cy="835025"/>
          </a:xfrm>
          <a:prstGeom prst="rect">
            <a:avLst/>
          </a:prstGeom>
          <a:noFill/>
          <a:ln w="12700">
            <a:solidFill>
              <a:schemeClr val="tx2"/>
            </a:solidFill>
            <a:miter lim="800000"/>
            <a:headEnd/>
            <a:tailEnd/>
          </a:ln>
          <a:effectLst/>
        </p:spPr>
        <p:txBody>
          <a:bodyPr wrap="none">
            <a:spAutoFit/>
          </a:bodyPr>
          <a:lstStyle/>
          <a:p>
            <a:pPr>
              <a:buFontTx/>
              <a:buChar char="•"/>
            </a:pPr>
            <a:r>
              <a:rPr lang="en-US" b="1">
                <a:solidFill>
                  <a:srgbClr val="ECF800"/>
                </a:solidFill>
              </a:rPr>
              <a:t>Specified </a:t>
            </a:r>
          </a:p>
          <a:p>
            <a:pPr>
              <a:buFontTx/>
              <a:buChar char="•"/>
            </a:pPr>
            <a:r>
              <a:rPr lang="en-US" b="1">
                <a:solidFill>
                  <a:srgbClr val="ECF800"/>
                </a:solidFill>
              </a:rPr>
              <a:t>Quantified</a:t>
            </a:r>
          </a:p>
        </p:txBody>
      </p:sp>
      <p:sp>
        <p:nvSpPr>
          <p:cNvPr id="51213" name="Text Box 13"/>
          <p:cNvSpPr txBox="1">
            <a:spLocks noChangeArrowheads="1"/>
          </p:cNvSpPr>
          <p:nvPr/>
        </p:nvSpPr>
        <p:spPr bwMode="auto">
          <a:xfrm>
            <a:off x="3810000" y="4438650"/>
            <a:ext cx="2198688" cy="1200150"/>
          </a:xfrm>
          <a:prstGeom prst="rect">
            <a:avLst/>
          </a:prstGeom>
          <a:noFill/>
          <a:ln w="12700">
            <a:solidFill>
              <a:schemeClr val="tx2"/>
            </a:solidFill>
            <a:miter lim="800000"/>
            <a:headEnd/>
            <a:tailEnd/>
          </a:ln>
          <a:effectLst/>
        </p:spPr>
        <p:txBody>
          <a:bodyPr wrap="none">
            <a:spAutoFit/>
          </a:bodyPr>
          <a:lstStyle/>
          <a:p>
            <a:pPr>
              <a:buFontTx/>
              <a:buChar char="•"/>
            </a:pPr>
            <a:r>
              <a:rPr lang="en-US" b="1" dirty="0">
                <a:solidFill>
                  <a:srgbClr val="ECF800"/>
                </a:solidFill>
              </a:rPr>
              <a:t>Non-restricted</a:t>
            </a:r>
          </a:p>
          <a:p>
            <a:pPr>
              <a:buFontTx/>
              <a:buChar char="•"/>
            </a:pPr>
            <a:r>
              <a:rPr lang="en-US" b="1" dirty="0">
                <a:solidFill>
                  <a:srgbClr val="ECF800"/>
                </a:solidFill>
              </a:rPr>
              <a:t>Sane</a:t>
            </a:r>
          </a:p>
          <a:p>
            <a:pPr>
              <a:buFontTx/>
              <a:buChar char="•"/>
            </a:pPr>
            <a:r>
              <a:rPr lang="en-US" b="1" dirty="0">
                <a:solidFill>
                  <a:srgbClr val="ECF800"/>
                </a:solidFill>
              </a:rPr>
              <a:t>Mature</a:t>
            </a:r>
          </a:p>
        </p:txBody>
      </p:sp>
      <p:sp>
        <p:nvSpPr>
          <p:cNvPr id="51214" name="Text Box 14"/>
          <p:cNvSpPr txBox="1">
            <a:spLocks noChangeArrowheads="1"/>
          </p:cNvSpPr>
          <p:nvPr/>
        </p:nvSpPr>
        <p:spPr bwMode="auto">
          <a:xfrm>
            <a:off x="6629400" y="4438650"/>
            <a:ext cx="2319338" cy="1200150"/>
          </a:xfrm>
          <a:prstGeom prst="rect">
            <a:avLst/>
          </a:prstGeom>
          <a:noFill/>
          <a:ln w="12700">
            <a:solidFill>
              <a:schemeClr val="tx2"/>
            </a:solidFill>
            <a:miter lim="800000"/>
            <a:headEnd/>
            <a:tailEnd/>
          </a:ln>
          <a:effectLst/>
        </p:spPr>
        <p:txBody>
          <a:bodyPr wrap="none">
            <a:spAutoFit/>
          </a:bodyPr>
          <a:lstStyle/>
          <a:p>
            <a:pPr>
              <a:buFontTx/>
              <a:buChar char="•"/>
            </a:pPr>
            <a:r>
              <a:rPr lang="en-US" b="1">
                <a:solidFill>
                  <a:srgbClr val="ECF800"/>
                </a:solidFill>
              </a:rPr>
              <a:t>Present</a:t>
            </a:r>
          </a:p>
          <a:p>
            <a:pPr>
              <a:buFontTx/>
              <a:buChar char="•"/>
            </a:pPr>
            <a:r>
              <a:rPr lang="en-US" b="1">
                <a:solidFill>
                  <a:srgbClr val="ECF800"/>
                </a:solidFill>
              </a:rPr>
              <a:t>Unconditional</a:t>
            </a:r>
          </a:p>
          <a:p>
            <a:pPr>
              <a:buFontTx/>
              <a:buChar char="•"/>
            </a:pPr>
            <a:r>
              <a:rPr lang="en-US" b="1">
                <a:solidFill>
                  <a:srgbClr val="ECF800"/>
                </a:solidFill>
              </a:rPr>
              <a:t>Non-contingent</a:t>
            </a:r>
          </a:p>
        </p:txBody>
      </p:sp>
      <p:sp>
        <p:nvSpPr>
          <p:cNvPr id="51216" name="Line 16"/>
          <p:cNvSpPr>
            <a:spLocks noChangeShapeType="1"/>
          </p:cNvSpPr>
          <p:nvPr/>
        </p:nvSpPr>
        <p:spPr bwMode="auto">
          <a:xfrm>
            <a:off x="2362200" y="2971800"/>
            <a:ext cx="5638800" cy="0"/>
          </a:xfrm>
          <a:prstGeom prst="line">
            <a:avLst/>
          </a:prstGeom>
          <a:noFill/>
          <a:ln w="12700">
            <a:solidFill>
              <a:schemeClr val="tx1"/>
            </a:solidFill>
            <a:round/>
            <a:headEnd/>
            <a:tailEnd/>
          </a:ln>
          <a:effectLst/>
        </p:spPr>
        <p:txBody>
          <a:bodyPr/>
          <a:lstStyle/>
          <a:p>
            <a:endParaRPr lang="en-US"/>
          </a:p>
        </p:txBody>
      </p:sp>
      <p:sp>
        <p:nvSpPr>
          <p:cNvPr id="51217" name="Line 17"/>
          <p:cNvSpPr>
            <a:spLocks noChangeShapeType="1"/>
          </p:cNvSpPr>
          <p:nvPr/>
        </p:nvSpPr>
        <p:spPr bwMode="auto">
          <a:xfrm>
            <a:off x="4800600" y="2667000"/>
            <a:ext cx="0" cy="304800"/>
          </a:xfrm>
          <a:prstGeom prst="line">
            <a:avLst/>
          </a:prstGeom>
          <a:noFill/>
          <a:ln w="12700">
            <a:solidFill>
              <a:schemeClr val="tx1"/>
            </a:solidFill>
            <a:round/>
            <a:headEnd/>
            <a:tailEnd type="triangle" w="med" len="med"/>
          </a:ln>
          <a:effectLst/>
        </p:spPr>
        <p:txBody>
          <a:bodyPr/>
          <a:lstStyle/>
          <a:p>
            <a:endParaRPr lang="en-US"/>
          </a:p>
        </p:txBody>
      </p:sp>
      <p:sp>
        <p:nvSpPr>
          <p:cNvPr id="51218" name="Line 18"/>
          <p:cNvSpPr>
            <a:spLocks noChangeShapeType="1"/>
          </p:cNvSpPr>
          <p:nvPr/>
        </p:nvSpPr>
        <p:spPr bwMode="auto">
          <a:xfrm>
            <a:off x="2362200" y="2971800"/>
            <a:ext cx="0" cy="304800"/>
          </a:xfrm>
          <a:prstGeom prst="line">
            <a:avLst/>
          </a:prstGeom>
          <a:noFill/>
          <a:ln w="12700">
            <a:solidFill>
              <a:schemeClr val="tx1"/>
            </a:solidFill>
            <a:round/>
            <a:headEnd/>
            <a:tailEnd type="triangle" w="med" len="med"/>
          </a:ln>
          <a:effectLst/>
        </p:spPr>
        <p:txBody>
          <a:bodyPr/>
          <a:lstStyle/>
          <a:p>
            <a:endParaRPr lang="en-US"/>
          </a:p>
        </p:txBody>
      </p:sp>
      <p:sp>
        <p:nvSpPr>
          <p:cNvPr id="51219" name="Line 19"/>
          <p:cNvSpPr>
            <a:spLocks noChangeShapeType="1"/>
          </p:cNvSpPr>
          <p:nvPr/>
        </p:nvSpPr>
        <p:spPr bwMode="auto">
          <a:xfrm>
            <a:off x="4800600" y="2971800"/>
            <a:ext cx="0" cy="457200"/>
          </a:xfrm>
          <a:prstGeom prst="line">
            <a:avLst/>
          </a:prstGeom>
          <a:noFill/>
          <a:ln w="12700">
            <a:solidFill>
              <a:schemeClr val="tx1"/>
            </a:solidFill>
            <a:round/>
            <a:headEnd/>
            <a:tailEnd type="triangle" w="med" len="med"/>
          </a:ln>
          <a:effectLst/>
        </p:spPr>
        <p:txBody>
          <a:bodyPr/>
          <a:lstStyle/>
          <a:p>
            <a:endParaRPr lang="en-US"/>
          </a:p>
        </p:txBody>
      </p:sp>
      <p:sp>
        <p:nvSpPr>
          <p:cNvPr id="51220" name="Line 20"/>
          <p:cNvSpPr>
            <a:spLocks noChangeShapeType="1"/>
          </p:cNvSpPr>
          <p:nvPr/>
        </p:nvSpPr>
        <p:spPr bwMode="auto">
          <a:xfrm>
            <a:off x="8001000" y="2971800"/>
            <a:ext cx="0" cy="304800"/>
          </a:xfrm>
          <a:prstGeom prst="line">
            <a:avLst/>
          </a:prstGeom>
          <a:noFill/>
          <a:ln w="12700">
            <a:solidFill>
              <a:schemeClr val="tx1"/>
            </a:solidFill>
            <a:round/>
            <a:headEnd/>
            <a:tailEnd type="triangle" w="med" len="med"/>
          </a:ln>
          <a:effectLst/>
        </p:spPr>
        <p:txBody>
          <a:bodyPr/>
          <a:lstStyle/>
          <a:p>
            <a:endParaRPr lang="en-US"/>
          </a:p>
        </p:txBody>
      </p:sp>
      <p:sp>
        <p:nvSpPr>
          <p:cNvPr id="51224" name="Line 24"/>
          <p:cNvSpPr>
            <a:spLocks noChangeShapeType="1"/>
          </p:cNvSpPr>
          <p:nvPr/>
        </p:nvSpPr>
        <p:spPr bwMode="auto">
          <a:xfrm>
            <a:off x="2362200" y="4191000"/>
            <a:ext cx="0" cy="457200"/>
          </a:xfrm>
          <a:prstGeom prst="line">
            <a:avLst/>
          </a:prstGeom>
          <a:noFill/>
          <a:ln w="12700">
            <a:solidFill>
              <a:schemeClr val="tx1"/>
            </a:solidFill>
            <a:round/>
            <a:headEnd/>
            <a:tailEnd type="triangle" w="med" len="med"/>
          </a:ln>
          <a:effectLst/>
        </p:spPr>
        <p:txBody>
          <a:bodyPr/>
          <a:lstStyle/>
          <a:p>
            <a:endParaRPr lang="en-US"/>
          </a:p>
        </p:txBody>
      </p:sp>
      <p:sp>
        <p:nvSpPr>
          <p:cNvPr id="51225" name="Line 25"/>
          <p:cNvSpPr>
            <a:spLocks noChangeShapeType="1"/>
          </p:cNvSpPr>
          <p:nvPr/>
        </p:nvSpPr>
        <p:spPr bwMode="auto">
          <a:xfrm>
            <a:off x="4800600" y="3886200"/>
            <a:ext cx="0" cy="533400"/>
          </a:xfrm>
          <a:prstGeom prst="line">
            <a:avLst/>
          </a:prstGeom>
          <a:noFill/>
          <a:ln w="12700">
            <a:solidFill>
              <a:schemeClr val="tx1"/>
            </a:solidFill>
            <a:round/>
            <a:headEnd/>
            <a:tailEnd type="triangle" w="med" len="med"/>
          </a:ln>
          <a:effectLst/>
        </p:spPr>
        <p:txBody>
          <a:bodyPr/>
          <a:lstStyle/>
          <a:p>
            <a:endParaRPr lang="en-US"/>
          </a:p>
        </p:txBody>
      </p:sp>
      <p:sp>
        <p:nvSpPr>
          <p:cNvPr id="51226" name="Line 26"/>
          <p:cNvSpPr>
            <a:spLocks noChangeShapeType="1"/>
          </p:cNvSpPr>
          <p:nvPr/>
        </p:nvSpPr>
        <p:spPr bwMode="auto">
          <a:xfrm>
            <a:off x="8001000" y="4114800"/>
            <a:ext cx="0" cy="304800"/>
          </a:xfrm>
          <a:prstGeom prst="line">
            <a:avLst/>
          </a:prstGeom>
          <a:noFill/>
          <a:ln w="12700">
            <a:solidFill>
              <a:schemeClr val="tx1"/>
            </a:solidFill>
            <a:round/>
            <a:headEnd/>
            <a:tailEnd type="triangle" w="med" len="med"/>
          </a:ln>
          <a:effectLst/>
        </p:spPr>
        <p:txBody>
          <a:bodyPr/>
          <a:lstStyle/>
          <a:p>
            <a:endParaRPr lang="en-US"/>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p:txBody>
          <a:bodyPr/>
          <a:lstStyle/>
          <a:p>
            <a:pPr marL="533400" indent="-533400">
              <a:lnSpc>
                <a:spcPct val="170000"/>
              </a:lnSpc>
              <a:buFontTx/>
              <a:buNone/>
            </a:pPr>
            <a:r>
              <a:rPr lang="en-US" sz="2800" dirty="0"/>
              <a:t>	TYPES OF SALE</a:t>
            </a:r>
          </a:p>
          <a:p>
            <a:pPr marL="914400" lvl="1" indent="-457200">
              <a:lnSpc>
                <a:spcPct val="170000"/>
              </a:lnSpc>
              <a:buFontTx/>
              <a:buAutoNum type="arabicPeriod"/>
            </a:pPr>
            <a:r>
              <a:rPr lang="en-US" sz="2400" dirty="0"/>
              <a:t>Valid sale ( </a:t>
            </a:r>
            <a:r>
              <a:rPr lang="en-US" sz="2400" i="1" dirty="0" err="1"/>
              <a:t>Bai</a:t>
            </a:r>
            <a:r>
              <a:rPr lang="en-US" sz="2400" i="1" dirty="0"/>
              <a:t> </a:t>
            </a:r>
            <a:r>
              <a:rPr lang="en-US" sz="2400" i="1" dirty="0" err="1"/>
              <a:t>Sahih</a:t>
            </a:r>
            <a:r>
              <a:rPr lang="en-US" sz="2400" dirty="0"/>
              <a:t>)</a:t>
            </a:r>
          </a:p>
          <a:p>
            <a:pPr marL="914400" lvl="1" indent="-457200">
              <a:lnSpc>
                <a:spcPct val="170000"/>
              </a:lnSpc>
              <a:buFontTx/>
              <a:buAutoNum type="arabicPeriod"/>
            </a:pPr>
            <a:r>
              <a:rPr lang="en-US" sz="2400" dirty="0"/>
              <a:t>Void/Non existing Sale ( </a:t>
            </a:r>
            <a:r>
              <a:rPr lang="en-US" sz="2400" i="1" dirty="0" err="1"/>
              <a:t>Bai</a:t>
            </a:r>
            <a:r>
              <a:rPr lang="en-US" sz="2400" i="1" dirty="0"/>
              <a:t> </a:t>
            </a:r>
            <a:r>
              <a:rPr lang="en-US" sz="2400" i="1" dirty="0" err="1"/>
              <a:t>Baatil</a:t>
            </a:r>
            <a:r>
              <a:rPr lang="en-US" sz="2400" dirty="0"/>
              <a:t> )</a:t>
            </a:r>
          </a:p>
          <a:p>
            <a:pPr marL="914400" lvl="1" indent="-457200">
              <a:lnSpc>
                <a:spcPct val="170000"/>
              </a:lnSpc>
              <a:buFontTx/>
              <a:buAutoNum type="arabicPeriod"/>
            </a:pPr>
            <a:r>
              <a:rPr lang="en-US" sz="2400" dirty="0"/>
              <a:t>Existing sale but void due to defect ( </a:t>
            </a:r>
            <a:r>
              <a:rPr lang="en-US" sz="2400" i="1" dirty="0" err="1"/>
              <a:t>Bai</a:t>
            </a:r>
            <a:r>
              <a:rPr lang="en-US" sz="2400" i="1" dirty="0"/>
              <a:t> </a:t>
            </a:r>
            <a:r>
              <a:rPr lang="en-US" sz="2400" i="1" dirty="0" err="1"/>
              <a:t>Fasid</a:t>
            </a:r>
            <a:r>
              <a:rPr lang="en-US" sz="2400" i="1" dirty="0"/>
              <a:t> </a:t>
            </a:r>
            <a:r>
              <a:rPr lang="en-US" sz="2400" dirty="0"/>
              <a:t>)</a:t>
            </a:r>
          </a:p>
          <a:p>
            <a:pPr marL="914400" lvl="1" indent="-457200">
              <a:lnSpc>
                <a:spcPct val="170000"/>
              </a:lnSpc>
              <a:buFontTx/>
              <a:buAutoNum type="arabicPeriod"/>
            </a:pPr>
            <a:r>
              <a:rPr lang="en-US" sz="2400" dirty="0"/>
              <a:t>Valid but disliked sale ( </a:t>
            </a:r>
            <a:r>
              <a:rPr lang="en-US" sz="2400" i="1" dirty="0" err="1"/>
              <a:t>Bai</a:t>
            </a:r>
            <a:r>
              <a:rPr lang="en-US" sz="2400" i="1" dirty="0"/>
              <a:t> </a:t>
            </a:r>
            <a:r>
              <a:rPr lang="en-US" sz="2400" i="1" dirty="0" err="1"/>
              <a:t>Makrooh</a:t>
            </a:r>
            <a:r>
              <a:rPr lang="en-US" sz="2400" dirty="0"/>
              <a:t> ) </a:t>
            </a:r>
          </a:p>
        </p:txBody>
      </p:sp>
      <p:sp>
        <p:nvSpPr>
          <p:cNvPr id="3074" name="Rectangle 2"/>
          <p:cNvSpPr>
            <a:spLocks noGrp="1" noChangeArrowheads="1"/>
          </p:cNvSpPr>
          <p:nvPr>
            <p:ph type="title"/>
          </p:nvPr>
        </p:nvSpPr>
        <p:spPr/>
        <p:txBody>
          <a:bodyPr/>
          <a:lstStyle/>
          <a:p>
            <a:r>
              <a:rPr lang="en-US"/>
              <a:t>ISLAMIC SALE CONTRACT</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p:txBody>
          <a:bodyPr/>
          <a:lstStyle/>
          <a:p>
            <a:pPr>
              <a:lnSpc>
                <a:spcPct val="90000"/>
              </a:lnSpc>
              <a:buFontTx/>
              <a:buNone/>
            </a:pPr>
            <a:r>
              <a:rPr lang="en-US" dirty="0"/>
              <a:t>	VALID SALE ( </a:t>
            </a:r>
            <a:r>
              <a:rPr lang="en-US" i="1" dirty="0" err="1"/>
              <a:t>Bai</a:t>
            </a:r>
            <a:r>
              <a:rPr lang="en-US" i="1" dirty="0"/>
              <a:t> </a:t>
            </a:r>
            <a:r>
              <a:rPr lang="en-US" i="1" dirty="0" err="1"/>
              <a:t>Sahih</a:t>
            </a:r>
            <a:r>
              <a:rPr lang="en-US" dirty="0"/>
              <a:t>)</a:t>
            </a:r>
          </a:p>
          <a:p>
            <a:pPr>
              <a:lnSpc>
                <a:spcPct val="90000"/>
              </a:lnSpc>
              <a:buFontTx/>
              <a:buNone/>
            </a:pPr>
            <a:endParaRPr lang="en-US" dirty="0"/>
          </a:p>
          <a:p>
            <a:pPr lvl="1">
              <a:lnSpc>
                <a:spcPct val="80000"/>
              </a:lnSpc>
            </a:pPr>
            <a:r>
              <a:rPr lang="en-US" sz="2400" dirty="0" smtClean="0"/>
              <a:t>A sale </a:t>
            </a:r>
            <a:r>
              <a:rPr lang="en-US" sz="2400" dirty="0"/>
              <a:t>is valid if all elements together with their conditions are present</a:t>
            </a:r>
          </a:p>
          <a:p>
            <a:pPr lvl="1">
              <a:lnSpc>
                <a:spcPct val="80000"/>
              </a:lnSpc>
              <a:buFontTx/>
              <a:buNone/>
            </a:pPr>
            <a:endParaRPr lang="en-US" sz="2400" dirty="0"/>
          </a:p>
          <a:p>
            <a:pPr lvl="1">
              <a:lnSpc>
                <a:spcPct val="70000"/>
              </a:lnSpc>
            </a:pPr>
            <a:r>
              <a:rPr lang="en-US" sz="2400" dirty="0"/>
              <a:t>E</a:t>
            </a:r>
            <a:r>
              <a:rPr lang="en-US" sz="2400" dirty="0" smtClean="0"/>
              <a:t>lements </a:t>
            </a:r>
            <a:r>
              <a:rPr lang="en-US" sz="2400" dirty="0"/>
              <a:t>of valid sale are</a:t>
            </a:r>
          </a:p>
          <a:p>
            <a:pPr lvl="2">
              <a:lnSpc>
                <a:spcPct val="90000"/>
              </a:lnSpc>
            </a:pPr>
            <a:r>
              <a:rPr lang="en-US" dirty="0"/>
              <a:t>Contract ( </a:t>
            </a:r>
            <a:r>
              <a:rPr lang="en-US" dirty="0" err="1"/>
              <a:t>Aqd</a:t>
            </a:r>
            <a:r>
              <a:rPr lang="en-US" dirty="0"/>
              <a:t> )</a:t>
            </a:r>
          </a:p>
          <a:p>
            <a:pPr lvl="2">
              <a:lnSpc>
                <a:spcPct val="70000"/>
              </a:lnSpc>
            </a:pPr>
            <a:r>
              <a:rPr lang="en-US" dirty="0"/>
              <a:t>Subject matter ( </a:t>
            </a:r>
            <a:r>
              <a:rPr lang="en-US" dirty="0" err="1" smtClean="0"/>
              <a:t>Mube’e</a:t>
            </a:r>
            <a:r>
              <a:rPr lang="en-US" dirty="0" smtClean="0"/>
              <a:t>)</a:t>
            </a:r>
            <a:endParaRPr lang="en-US" dirty="0"/>
          </a:p>
          <a:p>
            <a:pPr lvl="2">
              <a:lnSpc>
                <a:spcPct val="80000"/>
              </a:lnSpc>
            </a:pPr>
            <a:r>
              <a:rPr lang="en-US" dirty="0"/>
              <a:t>Price ( </a:t>
            </a:r>
            <a:r>
              <a:rPr lang="en-US" dirty="0" err="1"/>
              <a:t>Thaman</a:t>
            </a:r>
            <a:r>
              <a:rPr lang="en-US" dirty="0"/>
              <a:t> )</a:t>
            </a:r>
          </a:p>
          <a:p>
            <a:pPr lvl="2">
              <a:lnSpc>
                <a:spcPct val="80000"/>
              </a:lnSpc>
            </a:pPr>
            <a:r>
              <a:rPr lang="en-US" dirty="0"/>
              <a:t>Possession or delivery ( </a:t>
            </a:r>
            <a:r>
              <a:rPr lang="en-US" dirty="0" err="1"/>
              <a:t>Qabza</a:t>
            </a:r>
            <a:r>
              <a:rPr lang="en-US" dirty="0"/>
              <a:t> )</a:t>
            </a:r>
          </a:p>
          <a:p>
            <a:pPr lvl="1">
              <a:lnSpc>
                <a:spcPct val="170000"/>
              </a:lnSpc>
            </a:pPr>
            <a:endParaRPr lang="en-US" sz="2400" dirty="0"/>
          </a:p>
        </p:txBody>
      </p:sp>
      <p:sp>
        <p:nvSpPr>
          <p:cNvPr id="4098" name="Rectangle 2"/>
          <p:cNvSpPr>
            <a:spLocks noGrp="1" noChangeArrowheads="1"/>
          </p:cNvSpPr>
          <p:nvPr>
            <p:ph type="title"/>
          </p:nvPr>
        </p:nvSpPr>
        <p:spPr/>
        <p:txBody>
          <a:bodyPr/>
          <a:lstStyle/>
          <a:p>
            <a:r>
              <a:rPr lang="en-US" dirty="0"/>
              <a:t>ISLAMIC SALE CONTRACT</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37892" name="Object 4"/>
          <p:cNvGraphicFramePr>
            <a:graphicFrameLocks noGrp="1" noChangeAspect="1"/>
          </p:cNvGraphicFramePr>
          <p:nvPr>
            <p:ph idx="1"/>
          </p:nvPr>
        </p:nvGraphicFramePr>
        <p:xfrm>
          <a:off x="381000" y="1524000"/>
          <a:ext cx="8458200" cy="3733800"/>
        </p:xfrm>
        <a:graphic>
          <a:graphicData uri="http://schemas.openxmlformats.org/presentationml/2006/ole">
            <mc:AlternateContent xmlns:mc="http://schemas.openxmlformats.org/markup-compatibility/2006">
              <mc:Choice xmlns:v="urn:schemas-microsoft-com:vml" Requires="v">
                <p:oleObj spid="_x0000_s1030" name="MS Org Chart" r:id="rId3" imgW="7772400" imgH="1581120" progId="">
                  <p:embed/>
                </p:oleObj>
              </mc:Choice>
              <mc:Fallback>
                <p:oleObj name="MS Org Chart" r:id="rId3" imgW="7772400" imgH="158112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524000"/>
                        <a:ext cx="8458200" cy="3733800"/>
                      </a:xfrm>
                      <a:prstGeom prst="rect">
                        <a:avLst/>
                      </a:prstGeom>
                      <a:noFill/>
                      <a:extLst>
                        <a:ext uri="{909E8E84-426E-40DD-AFC4-6F175D3DCCD1}">
                          <a14:hiddenFill xmlns:a14="http://schemas.microsoft.com/office/drawing/2010/main">
                            <a:solidFill>
                              <a:srgbClr val="00CC99"/>
                            </a:solidFill>
                          </a14:hiddenFill>
                        </a:ext>
                      </a:extLst>
                    </p:spPr>
                  </p:pic>
                </p:oleObj>
              </mc:Fallback>
            </mc:AlternateContent>
          </a:graphicData>
        </a:graphic>
      </p:graphicFrame>
      <p:sp>
        <p:nvSpPr>
          <p:cNvPr id="37890" name="Rectangle 2"/>
          <p:cNvSpPr>
            <a:spLocks noGrp="1" noChangeArrowheads="1"/>
          </p:cNvSpPr>
          <p:nvPr>
            <p:ph type="title"/>
          </p:nvPr>
        </p:nvSpPr>
        <p:spPr/>
        <p:txBody>
          <a:bodyPr/>
          <a:lstStyle/>
          <a:p>
            <a:r>
              <a:rPr lang="en-US"/>
              <a:t>ISLAMIC SALE CONTRACT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78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1741488" y="1905000"/>
            <a:ext cx="7097712" cy="4114800"/>
          </a:xfrm>
        </p:spPr>
        <p:txBody>
          <a:bodyPr/>
          <a:lstStyle/>
          <a:p>
            <a:pPr marL="609600" indent="-609600">
              <a:buFontTx/>
              <a:buNone/>
            </a:pPr>
            <a:r>
              <a:rPr lang="en-US" sz="2500"/>
              <a:t>ELEMENTS OF A VALID SALE (</a:t>
            </a:r>
            <a:r>
              <a:rPr lang="en-US" sz="2500" i="1"/>
              <a:t>Bai Sahih</a:t>
            </a:r>
            <a:r>
              <a:rPr lang="en-US" sz="2500"/>
              <a:t>)</a:t>
            </a:r>
          </a:p>
          <a:p>
            <a:pPr marL="990600" lvl="1" indent="-533400">
              <a:lnSpc>
                <a:spcPct val="80000"/>
              </a:lnSpc>
              <a:buFontTx/>
              <a:buAutoNum type="arabicPeriod"/>
            </a:pPr>
            <a:r>
              <a:rPr lang="en-US" sz="2400" u="sng"/>
              <a:t>CONTRACT ( </a:t>
            </a:r>
            <a:r>
              <a:rPr lang="en-US" sz="2400" i="1" u="sng"/>
              <a:t>Aqd </a:t>
            </a:r>
            <a:r>
              <a:rPr lang="en-US" sz="2400" u="sng"/>
              <a:t>)</a:t>
            </a:r>
          </a:p>
          <a:p>
            <a:pPr marL="1371600" lvl="2" indent="-457200">
              <a:lnSpc>
                <a:spcPct val="80000"/>
              </a:lnSpc>
            </a:pPr>
            <a:r>
              <a:rPr lang="en-US" sz="2000">
                <a:solidFill>
                  <a:srgbClr val="000000"/>
                </a:solidFill>
              </a:rPr>
              <a:t>Offer &amp; Acceptance ( Ijab-o-Qobool)</a:t>
            </a:r>
          </a:p>
          <a:p>
            <a:pPr marL="1752600" lvl="3" indent="-381000">
              <a:lnSpc>
                <a:spcPct val="80000"/>
              </a:lnSpc>
            </a:pPr>
            <a:r>
              <a:rPr lang="en-US" sz="1800"/>
              <a:t>Oral ( Qauli )</a:t>
            </a:r>
          </a:p>
          <a:p>
            <a:pPr marL="1752600" lvl="3" indent="-381000">
              <a:lnSpc>
                <a:spcPct val="80000"/>
              </a:lnSpc>
            </a:pPr>
            <a:r>
              <a:rPr lang="en-US" sz="1800"/>
              <a:t>Implied ( hukmi )</a:t>
            </a:r>
          </a:p>
          <a:p>
            <a:pPr marL="1371600" lvl="2" indent="-457200">
              <a:lnSpc>
                <a:spcPct val="80000"/>
              </a:lnSpc>
              <a:buFontTx/>
              <a:buNone/>
            </a:pPr>
            <a:r>
              <a:rPr lang="en-US" sz="2000">
                <a:solidFill>
                  <a:srgbClr val="000000"/>
                </a:solidFill>
              </a:rPr>
              <a:t>Buyer and seller ( Muta’aquadeen ) must be</a:t>
            </a:r>
          </a:p>
          <a:p>
            <a:pPr marL="1752600" lvl="3" indent="-381000">
              <a:lnSpc>
                <a:spcPct val="80000"/>
              </a:lnSpc>
            </a:pPr>
            <a:r>
              <a:rPr lang="en-US" sz="1800"/>
              <a:t>Sane</a:t>
            </a:r>
          </a:p>
          <a:p>
            <a:pPr marL="1752600" lvl="3" indent="-381000">
              <a:lnSpc>
                <a:spcPct val="80000"/>
              </a:lnSpc>
            </a:pPr>
            <a:r>
              <a:rPr lang="en-US" sz="1800"/>
              <a:t>Mature</a:t>
            </a:r>
          </a:p>
          <a:p>
            <a:pPr marL="1371600" lvl="2" indent="-457200">
              <a:lnSpc>
                <a:spcPct val="130000"/>
              </a:lnSpc>
            </a:pPr>
            <a:r>
              <a:rPr lang="en-US" sz="2000">
                <a:solidFill>
                  <a:srgbClr val="000000"/>
                </a:solidFill>
              </a:rPr>
              <a:t>Conditions of contract ( Sharaet-e-Aqd )</a:t>
            </a:r>
          </a:p>
          <a:p>
            <a:pPr marL="1752600" lvl="3" indent="-381000"/>
            <a:r>
              <a:rPr lang="en-US" sz="1800"/>
              <a:t>sale must be non-contingent</a:t>
            </a:r>
          </a:p>
          <a:p>
            <a:pPr marL="1752600" lvl="3" indent="-381000">
              <a:lnSpc>
                <a:spcPct val="140000"/>
              </a:lnSpc>
            </a:pPr>
            <a:r>
              <a:rPr lang="en-US" sz="1800"/>
              <a:t>sale must be immediate</a:t>
            </a:r>
          </a:p>
          <a:p>
            <a:pPr marL="2209800" lvl="4" indent="-381000">
              <a:lnSpc>
                <a:spcPct val="80000"/>
              </a:lnSpc>
            </a:pPr>
            <a:endParaRPr lang="en-US" sz="1800"/>
          </a:p>
        </p:txBody>
      </p:sp>
      <p:sp>
        <p:nvSpPr>
          <p:cNvPr id="5122" name="Rectangle 2"/>
          <p:cNvSpPr>
            <a:spLocks noGrp="1" noChangeArrowheads="1"/>
          </p:cNvSpPr>
          <p:nvPr>
            <p:ph type="title"/>
          </p:nvPr>
        </p:nvSpPr>
        <p:spPr/>
        <p:txBody>
          <a:bodyPr/>
          <a:lstStyle/>
          <a:p>
            <a:r>
              <a:rPr lang="en-US"/>
              <a:t>ISLAMIC SALE CONTRACT</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1066800" y="1981200"/>
            <a:ext cx="7848600" cy="4114800"/>
          </a:xfrm>
        </p:spPr>
        <p:txBody>
          <a:bodyPr/>
          <a:lstStyle/>
          <a:p>
            <a:pPr marL="609600" indent="-609600">
              <a:buFontTx/>
              <a:buNone/>
            </a:pPr>
            <a:r>
              <a:rPr lang="en-US" sz="2900" dirty="0"/>
              <a:t>ELEMENTS OF A VALID SALE (</a:t>
            </a:r>
            <a:r>
              <a:rPr lang="en-US" sz="2900" i="1" dirty="0" err="1"/>
              <a:t>Bai</a:t>
            </a:r>
            <a:r>
              <a:rPr lang="en-US" sz="2900" i="1" dirty="0"/>
              <a:t> </a:t>
            </a:r>
            <a:r>
              <a:rPr lang="en-US" sz="2900" i="1" dirty="0" err="1"/>
              <a:t>Sahih</a:t>
            </a:r>
            <a:r>
              <a:rPr lang="en-US" sz="2900" dirty="0"/>
              <a:t>)</a:t>
            </a:r>
            <a:endParaRPr lang="en-US" sz="2800" dirty="0"/>
          </a:p>
          <a:p>
            <a:pPr marL="990600" lvl="1" indent="-533400">
              <a:lnSpc>
                <a:spcPct val="80000"/>
              </a:lnSpc>
              <a:buFontTx/>
              <a:buNone/>
            </a:pPr>
            <a:endParaRPr lang="en-US" dirty="0"/>
          </a:p>
          <a:p>
            <a:pPr marL="990600" lvl="1" indent="-533400">
              <a:lnSpc>
                <a:spcPct val="80000"/>
              </a:lnSpc>
              <a:buFontTx/>
              <a:buNone/>
            </a:pPr>
            <a:r>
              <a:rPr lang="en-US" dirty="0"/>
              <a:t>2.	</a:t>
            </a:r>
            <a:r>
              <a:rPr lang="en-US" u="sng" dirty="0"/>
              <a:t>SOLD GOOD OR SUBJECT MATTER  ( </a:t>
            </a:r>
            <a:r>
              <a:rPr lang="en-US" u="sng" dirty="0" err="1"/>
              <a:t>Mube’e</a:t>
            </a:r>
            <a:r>
              <a:rPr lang="en-US" u="sng" dirty="0"/>
              <a:t> )</a:t>
            </a:r>
          </a:p>
          <a:p>
            <a:pPr marL="1371600" lvl="2" indent="-457200">
              <a:lnSpc>
                <a:spcPct val="80000"/>
              </a:lnSpc>
            </a:pPr>
            <a:r>
              <a:rPr lang="en-US" sz="2000" dirty="0">
                <a:solidFill>
                  <a:srgbClr val="000000"/>
                </a:solidFill>
              </a:rPr>
              <a:t>Existing</a:t>
            </a:r>
          </a:p>
          <a:p>
            <a:pPr marL="1371600" lvl="2" indent="-457200">
              <a:lnSpc>
                <a:spcPct val="80000"/>
              </a:lnSpc>
            </a:pPr>
            <a:r>
              <a:rPr lang="en-US" sz="2000" dirty="0">
                <a:solidFill>
                  <a:srgbClr val="000000"/>
                </a:solidFill>
              </a:rPr>
              <a:t>Valuable</a:t>
            </a:r>
          </a:p>
          <a:p>
            <a:pPr marL="1371600" lvl="2" indent="-457200">
              <a:lnSpc>
                <a:spcPct val="80000"/>
              </a:lnSpc>
            </a:pPr>
            <a:r>
              <a:rPr lang="en-US" sz="2000" dirty="0">
                <a:solidFill>
                  <a:srgbClr val="000000"/>
                </a:solidFill>
              </a:rPr>
              <a:t>Usable</a:t>
            </a:r>
          </a:p>
          <a:p>
            <a:pPr marL="1371600" lvl="2" indent="-457200">
              <a:lnSpc>
                <a:spcPct val="80000"/>
              </a:lnSpc>
            </a:pPr>
            <a:r>
              <a:rPr lang="en-US" sz="2000" dirty="0">
                <a:solidFill>
                  <a:srgbClr val="000000"/>
                </a:solidFill>
              </a:rPr>
              <a:t>Capable of ownership/title</a:t>
            </a:r>
          </a:p>
          <a:p>
            <a:pPr marL="1371600" lvl="2" indent="-457200">
              <a:lnSpc>
                <a:spcPct val="80000"/>
              </a:lnSpc>
            </a:pPr>
            <a:r>
              <a:rPr lang="en-US" sz="2000" dirty="0">
                <a:solidFill>
                  <a:srgbClr val="000000"/>
                </a:solidFill>
              </a:rPr>
              <a:t>Capable of delivery/possession</a:t>
            </a:r>
          </a:p>
          <a:p>
            <a:pPr marL="1371600" lvl="2" indent="-457200">
              <a:lnSpc>
                <a:spcPct val="80000"/>
              </a:lnSpc>
            </a:pPr>
            <a:r>
              <a:rPr lang="en-US" sz="2000" dirty="0">
                <a:solidFill>
                  <a:srgbClr val="000000"/>
                </a:solidFill>
              </a:rPr>
              <a:t>Specific &amp; Quantified</a:t>
            </a:r>
          </a:p>
          <a:p>
            <a:pPr marL="1371600" lvl="2" indent="-457200">
              <a:lnSpc>
                <a:spcPct val="80000"/>
              </a:lnSpc>
            </a:pPr>
            <a:r>
              <a:rPr lang="en-US" sz="2000" dirty="0">
                <a:solidFill>
                  <a:srgbClr val="000000"/>
                </a:solidFill>
              </a:rPr>
              <a:t>Seller must have title &amp; risk</a:t>
            </a:r>
          </a:p>
        </p:txBody>
      </p:sp>
      <p:sp>
        <p:nvSpPr>
          <p:cNvPr id="11266" name="Rectangle 2"/>
          <p:cNvSpPr>
            <a:spLocks noGrp="1" noChangeArrowheads="1"/>
          </p:cNvSpPr>
          <p:nvPr>
            <p:ph type="title"/>
          </p:nvPr>
        </p:nvSpPr>
        <p:spPr/>
        <p:txBody>
          <a:bodyPr/>
          <a:lstStyle/>
          <a:p>
            <a:r>
              <a:rPr lang="en-US" dirty="0"/>
              <a:t>ISLAMIC SALE CONTRACT</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buFont typeface="Wingdings" pitchFamily="2" charset="2"/>
              <a:buChar char="v"/>
            </a:pPr>
            <a:r>
              <a:rPr lang="en-US" sz="2400" dirty="0" smtClean="0"/>
              <a:t>Exist able </a:t>
            </a:r>
          </a:p>
          <a:p>
            <a:pPr algn="just"/>
            <a:r>
              <a:rPr lang="en-US" sz="2400" dirty="0" smtClean="0"/>
              <a:t>The subject matter of sale must exist at the time of sale. Thus, a thing which has not yet come into existence cannot be sold. If a non-existent thing has been sold, even with mutual consent, the sale is void according to </a:t>
            </a:r>
            <a:r>
              <a:rPr lang="en-US" sz="2400" dirty="0" err="1" smtClean="0"/>
              <a:t>shari’ah</a:t>
            </a:r>
            <a:r>
              <a:rPr lang="en-US" sz="2400" dirty="0" smtClean="0"/>
              <a:t>. </a:t>
            </a:r>
            <a:r>
              <a:rPr lang="en-US" sz="2400" dirty="0" err="1" smtClean="0"/>
              <a:t>Eg</a:t>
            </a:r>
            <a:r>
              <a:rPr lang="en-US" sz="2400" dirty="0" smtClean="0"/>
              <a:t>. ‘A’ sells the unborn calf of his cow to ‘B’. The sale is void. </a:t>
            </a:r>
            <a:endParaRPr lang="en-US" sz="2400" dirty="0"/>
          </a:p>
        </p:txBody>
      </p:sp>
      <p:sp>
        <p:nvSpPr>
          <p:cNvPr id="3" name="Title 2"/>
          <p:cNvSpPr>
            <a:spLocks noGrp="1"/>
          </p:cNvSpPr>
          <p:nvPr>
            <p:ph type="title"/>
          </p:nvPr>
        </p:nvSpPr>
        <p:spPr/>
        <p:txBody>
          <a:bodyPr/>
          <a:lstStyle/>
          <a:p>
            <a:r>
              <a:rPr lang="en-US" dirty="0" smtClean="0"/>
              <a:t>ISLAMIC SALE CONTRACT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buFont typeface="Wingdings" pitchFamily="2" charset="2"/>
              <a:buChar char="v"/>
            </a:pPr>
            <a:r>
              <a:rPr lang="en-US" sz="2400" dirty="0" smtClean="0"/>
              <a:t>Valuable </a:t>
            </a:r>
          </a:p>
          <a:p>
            <a:pPr algn="just"/>
            <a:r>
              <a:rPr lang="en-US" sz="2400" dirty="0" smtClean="0"/>
              <a:t>The subject of sale must be a property of value. Thus a thing having no value according to the usage of trade </a:t>
            </a:r>
            <a:r>
              <a:rPr lang="en-US" sz="2400" dirty="0" err="1" smtClean="0"/>
              <a:t>eg</a:t>
            </a:r>
            <a:r>
              <a:rPr lang="en-US" sz="2400" dirty="0" smtClean="0"/>
              <a:t>. a leaf or a stone on a roadside cannot be sold or purchased. </a:t>
            </a:r>
          </a:p>
          <a:p>
            <a:endParaRPr lang="en-US" sz="2400" dirty="0" smtClean="0"/>
          </a:p>
          <a:p>
            <a:pPr>
              <a:buFont typeface="Wingdings" pitchFamily="2" charset="2"/>
              <a:buChar char="v"/>
            </a:pPr>
            <a:r>
              <a:rPr lang="en-US" sz="2400" dirty="0" smtClean="0"/>
              <a:t>Usable </a:t>
            </a:r>
          </a:p>
          <a:p>
            <a:r>
              <a:rPr lang="en-US" sz="2400" dirty="0" smtClean="0"/>
              <a:t>The subject of sale should not be a thing which is not used except for a </a:t>
            </a:r>
            <a:r>
              <a:rPr lang="en-US" sz="2400" dirty="0" err="1" smtClean="0"/>
              <a:t>haram</a:t>
            </a:r>
            <a:r>
              <a:rPr lang="en-US" sz="2400" dirty="0" smtClean="0"/>
              <a:t> purpose, like pork, alcohol etc. </a:t>
            </a:r>
            <a:endParaRPr lang="en-US" sz="2400" dirty="0"/>
          </a:p>
        </p:txBody>
      </p:sp>
      <p:sp>
        <p:nvSpPr>
          <p:cNvPr id="3" name="Title 2"/>
          <p:cNvSpPr>
            <a:spLocks noGrp="1"/>
          </p:cNvSpPr>
          <p:nvPr>
            <p:ph type="title"/>
          </p:nvPr>
        </p:nvSpPr>
        <p:spPr/>
        <p:txBody>
          <a:bodyPr/>
          <a:lstStyle/>
          <a:p>
            <a:r>
              <a:rPr lang="en-US" dirty="0" smtClean="0"/>
              <a:t>ISLAMIC SALE CONTRACT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buFont typeface="Wingdings" pitchFamily="2" charset="2"/>
              <a:buChar char="v"/>
            </a:pPr>
            <a:r>
              <a:rPr lang="en-US" sz="2400" dirty="0" smtClean="0"/>
              <a:t>Capable of ownership/title </a:t>
            </a:r>
          </a:p>
          <a:p>
            <a:pPr algn="just"/>
            <a:r>
              <a:rPr lang="en-US" sz="2400" dirty="0" smtClean="0"/>
              <a:t>The subject matter should not be anything, which is not capable of ownership/title for </a:t>
            </a:r>
            <a:r>
              <a:rPr lang="en-US" sz="2400" dirty="0" err="1" smtClean="0"/>
              <a:t>eg</a:t>
            </a:r>
            <a:r>
              <a:rPr lang="en-US" sz="2400" dirty="0" smtClean="0"/>
              <a:t>. sea or sky. </a:t>
            </a:r>
          </a:p>
          <a:p>
            <a:pPr algn="just"/>
            <a:endParaRPr lang="en-US" sz="2400" dirty="0" smtClean="0"/>
          </a:p>
          <a:p>
            <a:pPr algn="just">
              <a:buFont typeface="Wingdings" pitchFamily="2" charset="2"/>
              <a:buChar char="v"/>
            </a:pPr>
            <a:r>
              <a:rPr lang="en-US" sz="2400" dirty="0" smtClean="0"/>
              <a:t>Capable of delivery/possession </a:t>
            </a:r>
          </a:p>
          <a:p>
            <a:pPr algn="just"/>
            <a:r>
              <a:rPr lang="en-US" sz="2400" dirty="0" smtClean="0"/>
              <a:t>For </a:t>
            </a:r>
            <a:r>
              <a:rPr lang="en-US" sz="2400" dirty="0" err="1" smtClean="0"/>
              <a:t>eg</a:t>
            </a:r>
            <a:r>
              <a:rPr lang="en-US" sz="2400" dirty="0" smtClean="0"/>
              <a:t>. an unconstructed building, cannot be possessed since it is non-existent. </a:t>
            </a:r>
            <a:endParaRPr lang="en-US" sz="2400" dirty="0"/>
          </a:p>
        </p:txBody>
      </p:sp>
      <p:sp>
        <p:nvSpPr>
          <p:cNvPr id="3" name="Title 2"/>
          <p:cNvSpPr>
            <a:spLocks noGrp="1"/>
          </p:cNvSpPr>
          <p:nvPr>
            <p:ph type="title"/>
          </p:nvPr>
        </p:nvSpPr>
        <p:spPr/>
        <p:txBody>
          <a:bodyPr/>
          <a:lstStyle/>
          <a:p>
            <a:r>
              <a:rPr lang="en-US" dirty="0" smtClean="0"/>
              <a:t>ISLAMIC SALE CONTRACT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buFont typeface="Wingdings" pitchFamily="2" charset="2"/>
              <a:buChar char="v"/>
            </a:pPr>
            <a:r>
              <a:rPr lang="en-US" sz="2400" dirty="0" smtClean="0"/>
              <a:t>Specific &amp; quantified </a:t>
            </a:r>
          </a:p>
          <a:p>
            <a:pPr algn="just"/>
            <a:r>
              <a:rPr lang="en-US" sz="2400" dirty="0" smtClean="0"/>
              <a:t>The subject of sale must be specifically known and identified either by pointing or by detailed specification that can distinguish it from other things, which are not sold. </a:t>
            </a:r>
            <a:endParaRPr lang="en-US" sz="2400" dirty="0" smtClean="0"/>
          </a:p>
          <a:p>
            <a:pPr algn="just"/>
            <a:r>
              <a:rPr lang="en-US" sz="2400" dirty="0" err="1" smtClean="0"/>
              <a:t>Eg</a:t>
            </a:r>
            <a:r>
              <a:rPr lang="en-US" sz="2400" dirty="0" smtClean="0"/>
              <a:t>. There is a building comprising of a number of apartments built in the same pattern. ‘A’ – the owner of the building says to ‘B’, “I sell one of these apartments to you”; ‘B’ accepts. The sale is void unless the apartment intended to be sold is specifically identified or pointed out to the buyer. </a:t>
            </a:r>
            <a:endParaRPr lang="en-US" sz="2400" dirty="0"/>
          </a:p>
        </p:txBody>
      </p:sp>
      <p:sp>
        <p:nvSpPr>
          <p:cNvPr id="3" name="Title 2"/>
          <p:cNvSpPr>
            <a:spLocks noGrp="1"/>
          </p:cNvSpPr>
          <p:nvPr>
            <p:ph type="title"/>
          </p:nvPr>
        </p:nvSpPr>
        <p:spPr/>
        <p:txBody>
          <a:bodyPr/>
          <a:lstStyle/>
          <a:p>
            <a:r>
              <a:rPr lang="en-US" dirty="0" smtClean="0"/>
              <a:t>ISLAMIC SALE CONTRACT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idx="1"/>
          </p:nvPr>
        </p:nvSpPr>
        <p:spPr>
          <a:xfrm>
            <a:off x="762000" y="1219200"/>
            <a:ext cx="7620000" cy="5029200"/>
          </a:xfrm>
        </p:spPr>
        <p:txBody>
          <a:bodyPr>
            <a:normAutofit/>
          </a:bodyPr>
          <a:lstStyle/>
          <a:p>
            <a:pPr marL="609600" indent="-609600">
              <a:lnSpc>
                <a:spcPct val="90000"/>
              </a:lnSpc>
              <a:buFontTx/>
              <a:buNone/>
            </a:pPr>
            <a:r>
              <a:rPr lang="en-US" sz="2800" dirty="0">
                <a:cs typeface="Times New Roman" pitchFamily="18" charset="0"/>
              </a:rPr>
              <a:t>	</a:t>
            </a:r>
            <a:r>
              <a:rPr lang="en-US" sz="2800" b="1" u="sng" dirty="0">
                <a:cs typeface="Times New Roman" pitchFamily="18" charset="0"/>
              </a:rPr>
              <a:t>CONDITIONAL CONTRACTS</a:t>
            </a:r>
            <a:r>
              <a:rPr lang="en-US" sz="2800" b="1" u="sng" dirty="0" smtClean="0">
                <a:cs typeface="Times New Roman" pitchFamily="18" charset="0"/>
              </a:rPr>
              <a:t>:</a:t>
            </a:r>
          </a:p>
          <a:p>
            <a:pPr marL="609600" indent="-609600" algn="just">
              <a:lnSpc>
                <a:spcPct val="90000"/>
              </a:lnSpc>
              <a:buFontTx/>
              <a:buNone/>
            </a:pPr>
            <a:endParaRPr lang="en-US" sz="2800" dirty="0" smtClean="0"/>
          </a:p>
          <a:p>
            <a:pPr marL="609600" indent="-609600" algn="just">
              <a:lnSpc>
                <a:spcPct val="90000"/>
              </a:lnSpc>
              <a:buFontTx/>
              <a:buNone/>
            </a:pPr>
            <a:r>
              <a:rPr lang="en-US" sz="2800" dirty="0" smtClean="0"/>
              <a:t>There are four basic rules for judging the</a:t>
            </a:r>
          </a:p>
          <a:p>
            <a:pPr marL="609600" indent="-609600" algn="just">
              <a:lnSpc>
                <a:spcPct val="90000"/>
              </a:lnSpc>
              <a:buFontTx/>
              <a:buNone/>
            </a:pPr>
            <a:r>
              <a:rPr lang="en-US" sz="2800" dirty="0" smtClean="0"/>
              <a:t>validity of conditions in a contract: </a:t>
            </a:r>
            <a:endParaRPr lang="en-US" sz="2800" dirty="0" smtClean="0">
              <a:cs typeface="Times New Roman" pitchFamily="18" charset="0"/>
            </a:endParaRPr>
          </a:p>
          <a:p>
            <a:pPr marL="609600" indent="-609600" algn="just">
              <a:lnSpc>
                <a:spcPct val="90000"/>
              </a:lnSpc>
              <a:buFontTx/>
              <a:buNone/>
            </a:pPr>
            <a:endParaRPr lang="en-US" sz="2800" dirty="0">
              <a:cs typeface="Times New Roman" pitchFamily="18" charset="0"/>
            </a:endParaRPr>
          </a:p>
          <a:p>
            <a:pPr marL="609600" indent="-609600" algn="just">
              <a:lnSpc>
                <a:spcPct val="90000"/>
              </a:lnSpc>
              <a:buFontTx/>
              <a:buAutoNum type="arabicPeriod"/>
            </a:pPr>
            <a:r>
              <a:rPr lang="en-US" sz="2400" dirty="0">
                <a:solidFill>
                  <a:schemeClr val="tx1"/>
                </a:solidFill>
                <a:cs typeface="Times New Roman" pitchFamily="18" charset="0"/>
              </a:rPr>
              <a:t>A condition, which is not against the contract, is a valid condition. </a:t>
            </a:r>
          </a:p>
          <a:p>
            <a:pPr marL="609600" indent="-609600" algn="just">
              <a:lnSpc>
                <a:spcPct val="90000"/>
              </a:lnSpc>
              <a:buFontTx/>
              <a:buNone/>
            </a:pPr>
            <a:r>
              <a:rPr lang="en-US" sz="2400" dirty="0">
                <a:solidFill>
                  <a:schemeClr val="tx1"/>
                </a:solidFill>
                <a:cs typeface="Times New Roman" pitchFamily="18" charset="0"/>
              </a:rPr>
              <a:t>	</a:t>
            </a:r>
            <a:r>
              <a:rPr lang="en-US" sz="2400" i="1" dirty="0">
                <a:solidFill>
                  <a:schemeClr val="tx1"/>
                </a:solidFill>
                <a:cs typeface="Times New Roman" pitchFamily="18" charset="0"/>
              </a:rPr>
              <a:t>For example a condition of free delivery to buyer’s premises.</a:t>
            </a:r>
          </a:p>
          <a:p>
            <a:pPr marL="609600" indent="-609600" algn="just">
              <a:lnSpc>
                <a:spcPct val="90000"/>
              </a:lnSpc>
              <a:buFontTx/>
              <a:buAutoNum type="arabicPeriod"/>
            </a:pPr>
            <a:endParaRPr lang="en-US" sz="2400" i="1" dirty="0">
              <a:solidFill>
                <a:schemeClr val="tx1"/>
              </a:solidFill>
              <a:cs typeface="Times New Roman" pitchFamily="18" charset="0"/>
            </a:endParaRPr>
          </a:p>
        </p:txBody>
      </p:sp>
      <p:sp>
        <p:nvSpPr>
          <p:cNvPr id="47106" name="Rectangle 2"/>
          <p:cNvSpPr>
            <a:spLocks noGrp="1" noChangeArrowheads="1"/>
          </p:cNvSpPr>
          <p:nvPr>
            <p:ph type="title"/>
          </p:nvPr>
        </p:nvSpPr>
        <p:spPr>
          <a:xfrm>
            <a:off x="838200" y="304800"/>
            <a:ext cx="7383463" cy="914400"/>
          </a:xfrm>
        </p:spPr>
        <p:txBody>
          <a:bodyPr/>
          <a:lstStyle/>
          <a:p>
            <a:r>
              <a:rPr lang="en-US" dirty="0"/>
              <a:t>CONTRACT IN ISLAM</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buFont typeface="Wingdings" pitchFamily="2" charset="2"/>
              <a:buChar char="v"/>
            </a:pPr>
            <a:r>
              <a:rPr lang="en-US" sz="2400" dirty="0" smtClean="0"/>
              <a:t>Seller must have title &amp; risk </a:t>
            </a:r>
          </a:p>
          <a:p>
            <a:pPr algn="just"/>
            <a:r>
              <a:rPr lang="en-US" sz="2400" dirty="0" smtClean="0"/>
              <a:t>The subject matter of sale must be in the ownership of the seller at the time of sale. Thus what is not owned by the seller cannot be sold. If he sells something before acquiring its ownership and risk, the sale is void</a:t>
            </a:r>
            <a:r>
              <a:rPr lang="en-US" sz="2400" dirty="0" smtClean="0"/>
              <a:t>.</a:t>
            </a:r>
          </a:p>
          <a:p>
            <a:pPr algn="just"/>
            <a:r>
              <a:rPr lang="en-US" sz="2400" dirty="0" smtClean="0"/>
              <a:t> </a:t>
            </a:r>
            <a:r>
              <a:rPr lang="en-US" sz="2400" dirty="0" err="1" smtClean="0"/>
              <a:t>Eg</a:t>
            </a:r>
            <a:r>
              <a:rPr lang="en-US" sz="2400" dirty="0" smtClean="0"/>
              <a:t>. ‘A’ sells to ‘B’ a car which is presently owned by ‘C’ but ‘A’ is hopeful that he will buy it from ‘C’ and shall deliver it to ‘B’ subsequently. The sale is void, because the car was not owned by ‘A’ at the time of sale. </a:t>
            </a:r>
            <a:endParaRPr lang="en-US" sz="2400" dirty="0"/>
          </a:p>
        </p:txBody>
      </p:sp>
      <p:sp>
        <p:nvSpPr>
          <p:cNvPr id="3" name="Title 2"/>
          <p:cNvSpPr>
            <a:spLocks noGrp="1"/>
          </p:cNvSpPr>
          <p:nvPr>
            <p:ph type="title"/>
          </p:nvPr>
        </p:nvSpPr>
        <p:spPr/>
        <p:txBody>
          <a:bodyPr/>
          <a:lstStyle/>
          <a:p>
            <a:r>
              <a:rPr lang="en-US" dirty="0" smtClean="0"/>
              <a:t>ISLAMIC SALE CONTRACT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1466850" y="1981200"/>
            <a:ext cx="7448550" cy="4114800"/>
          </a:xfrm>
        </p:spPr>
        <p:txBody>
          <a:bodyPr/>
          <a:lstStyle/>
          <a:p>
            <a:pPr>
              <a:lnSpc>
                <a:spcPct val="120000"/>
              </a:lnSpc>
              <a:buFontTx/>
              <a:buNone/>
            </a:pPr>
            <a:r>
              <a:rPr lang="en-US" sz="2900" dirty="0"/>
              <a:t>ELEMENTS OF A VALID SALE (</a:t>
            </a:r>
            <a:r>
              <a:rPr lang="en-US" sz="2900" i="1" dirty="0" err="1"/>
              <a:t>Bai</a:t>
            </a:r>
            <a:r>
              <a:rPr lang="en-US" sz="2900" i="1" dirty="0"/>
              <a:t> </a:t>
            </a:r>
            <a:r>
              <a:rPr lang="en-US" sz="2900" i="1" dirty="0" err="1"/>
              <a:t>Sahih</a:t>
            </a:r>
            <a:r>
              <a:rPr lang="en-US" sz="2900" dirty="0"/>
              <a:t>)</a:t>
            </a:r>
            <a:endParaRPr lang="en-US" sz="3600" dirty="0"/>
          </a:p>
          <a:p>
            <a:pPr lvl="1">
              <a:lnSpc>
                <a:spcPct val="120000"/>
              </a:lnSpc>
              <a:buFontTx/>
              <a:buNone/>
            </a:pPr>
            <a:r>
              <a:rPr lang="en-US" sz="3200" dirty="0"/>
              <a:t>3.	</a:t>
            </a:r>
            <a:r>
              <a:rPr lang="en-US" sz="3200" u="sng" dirty="0"/>
              <a:t>PRICE ( </a:t>
            </a:r>
            <a:r>
              <a:rPr lang="en-US" sz="3200" u="sng" dirty="0" err="1" smtClean="0"/>
              <a:t>Thaman</a:t>
            </a:r>
            <a:r>
              <a:rPr lang="en-US" sz="3200" u="sng" dirty="0" smtClean="0"/>
              <a:t> </a:t>
            </a:r>
            <a:r>
              <a:rPr lang="en-US" sz="3200" u="sng" dirty="0"/>
              <a:t>)</a:t>
            </a:r>
          </a:p>
          <a:p>
            <a:pPr lvl="2">
              <a:lnSpc>
                <a:spcPct val="220000"/>
              </a:lnSpc>
            </a:pPr>
            <a:r>
              <a:rPr lang="en-US" dirty="0">
                <a:solidFill>
                  <a:srgbClr val="000000"/>
                </a:solidFill>
              </a:rPr>
              <a:t>Quantified ( </a:t>
            </a:r>
            <a:r>
              <a:rPr lang="en-US" dirty="0" err="1">
                <a:solidFill>
                  <a:srgbClr val="000000"/>
                </a:solidFill>
              </a:rPr>
              <a:t>Maloom</a:t>
            </a:r>
            <a:r>
              <a:rPr lang="en-US" dirty="0">
                <a:solidFill>
                  <a:srgbClr val="000000"/>
                </a:solidFill>
              </a:rPr>
              <a:t> )</a:t>
            </a:r>
          </a:p>
          <a:p>
            <a:pPr lvl="2">
              <a:lnSpc>
                <a:spcPct val="280000"/>
              </a:lnSpc>
            </a:pPr>
            <a:r>
              <a:rPr lang="en-US" dirty="0">
                <a:solidFill>
                  <a:srgbClr val="000000"/>
                </a:solidFill>
              </a:rPr>
              <a:t>Specified &amp; certain ( </a:t>
            </a:r>
            <a:r>
              <a:rPr lang="en-US" dirty="0" err="1">
                <a:solidFill>
                  <a:srgbClr val="000000"/>
                </a:solidFill>
              </a:rPr>
              <a:t>Muta’aiyan</a:t>
            </a:r>
            <a:r>
              <a:rPr lang="en-US" dirty="0">
                <a:solidFill>
                  <a:srgbClr val="000000"/>
                </a:solidFill>
              </a:rPr>
              <a:t> )</a:t>
            </a:r>
          </a:p>
        </p:txBody>
      </p:sp>
      <p:sp>
        <p:nvSpPr>
          <p:cNvPr id="15362" name="Rectangle 2"/>
          <p:cNvSpPr>
            <a:spLocks noGrp="1" noChangeArrowheads="1"/>
          </p:cNvSpPr>
          <p:nvPr>
            <p:ph type="title"/>
          </p:nvPr>
        </p:nvSpPr>
        <p:spPr/>
        <p:txBody>
          <a:bodyPr/>
          <a:lstStyle/>
          <a:p>
            <a:r>
              <a:rPr lang="en-US"/>
              <a:t>ISLAMIC SALE CONTRACT</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1466850" y="1981200"/>
            <a:ext cx="7677150" cy="4114800"/>
          </a:xfrm>
        </p:spPr>
        <p:txBody>
          <a:bodyPr/>
          <a:lstStyle/>
          <a:p>
            <a:pPr>
              <a:lnSpc>
                <a:spcPct val="170000"/>
              </a:lnSpc>
              <a:buFontTx/>
              <a:buNone/>
            </a:pPr>
            <a:r>
              <a:rPr lang="en-US" sz="2900"/>
              <a:t>ELEMENTS OF A VALID SALE (</a:t>
            </a:r>
            <a:r>
              <a:rPr lang="en-US" sz="2900" i="1"/>
              <a:t>Bai Sahih</a:t>
            </a:r>
            <a:r>
              <a:rPr lang="en-US" sz="2900"/>
              <a:t>)</a:t>
            </a:r>
          </a:p>
          <a:p>
            <a:pPr lvl="1">
              <a:lnSpc>
                <a:spcPct val="170000"/>
              </a:lnSpc>
              <a:buFontTx/>
              <a:buNone/>
            </a:pPr>
            <a:r>
              <a:rPr lang="en-US"/>
              <a:t>4.	DELIVERY OR POSSESSION (QABZA)</a:t>
            </a:r>
          </a:p>
          <a:p>
            <a:pPr lvl="2">
              <a:lnSpc>
                <a:spcPct val="220000"/>
              </a:lnSpc>
            </a:pPr>
            <a:r>
              <a:rPr lang="en-US" sz="2000">
                <a:solidFill>
                  <a:srgbClr val="000000"/>
                </a:solidFill>
              </a:rPr>
              <a:t>Physical ( Haqiqi )</a:t>
            </a:r>
          </a:p>
          <a:p>
            <a:pPr lvl="2">
              <a:lnSpc>
                <a:spcPct val="220000"/>
              </a:lnSpc>
            </a:pPr>
            <a:r>
              <a:rPr lang="en-US" sz="2000">
                <a:solidFill>
                  <a:srgbClr val="000000"/>
                </a:solidFill>
              </a:rPr>
              <a:t>Constructive ( Hukmi )</a:t>
            </a:r>
          </a:p>
        </p:txBody>
      </p:sp>
      <p:sp>
        <p:nvSpPr>
          <p:cNvPr id="17410" name="Rectangle 2"/>
          <p:cNvSpPr>
            <a:spLocks noGrp="1" noChangeArrowheads="1"/>
          </p:cNvSpPr>
          <p:nvPr>
            <p:ph type="title"/>
          </p:nvPr>
        </p:nvSpPr>
        <p:spPr/>
        <p:txBody>
          <a:bodyPr/>
          <a:lstStyle/>
          <a:p>
            <a:r>
              <a:rPr lang="en-US"/>
              <a:t>ISLAMIC SALE CONTRACT</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1466850" y="1981200"/>
            <a:ext cx="7677150" cy="4114800"/>
          </a:xfrm>
        </p:spPr>
        <p:txBody>
          <a:bodyPr/>
          <a:lstStyle/>
          <a:p>
            <a:pPr>
              <a:buFontTx/>
              <a:buNone/>
            </a:pPr>
            <a:r>
              <a:rPr lang="en-US" sz="2800"/>
              <a:t>VOID/NON EXISTING SALE (</a:t>
            </a:r>
            <a:r>
              <a:rPr lang="en-US" sz="2800" i="1"/>
              <a:t>BAI BAATIL</a:t>
            </a:r>
            <a:r>
              <a:rPr lang="en-US" sz="2800"/>
              <a:t>)</a:t>
            </a:r>
          </a:p>
          <a:p>
            <a:pPr lvl="1">
              <a:lnSpc>
                <a:spcPct val="80000"/>
              </a:lnSpc>
              <a:buFontTx/>
              <a:buNone/>
            </a:pPr>
            <a:r>
              <a:rPr lang="en-US" sz="2000"/>
              <a:t>Certain conditions are not met. These relate to:</a:t>
            </a:r>
          </a:p>
          <a:p>
            <a:pPr lvl="2">
              <a:lnSpc>
                <a:spcPct val="110000"/>
              </a:lnSpc>
            </a:pPr>
            <a:r>
              <a:rPr lang="en-US" sz="2000">
                <a:solidFill>
                  <a:srgbClr val="000000"/>
                </a:solidFill>
              </a:rPr>
              <a:t>conditions of offer and acceptance</a:t>
            </a:r>
          </a:p>
          <a:p>
            <a:pPr lvl="3">
              <a:lnSpc>
                <a:spcPct val="120000"/>
              </a:lnSpc>
            </a:pPr>
            <a:r>
              <a:rPr lang="en-US" sz="1800"/>
              <a:t>Oral acceptance OR Implied acceptance</a:t>
            </a:r>
          </a:p>
          <a:p>
            <a:pPr lvl="2">
              <a:lnSpc>
                <a:spcPct val="160000"/>
              </a:lnSpc>
            </a:pPr>
            <a:r>
              <a:rPr lang="en-US" sz="2000">
                <a:solidFill>
                  <a:srgbClr val="000000"/>
                </a:solidFill>
              </a:rPr>
              <a:t>conditions for Buyer and Seller</a:t>
            </a:r>
          </a:p>
          <a:p>
            <a:pPr lvl="3">
              <a:lnSpc>
                <a:spcPct val="200000"/>
              </a:lnSpc>
            </a:pPr>
            <a:r>
              <a:rPr lang="en-US" sz="1800"/>
              <a:t>Sane AND Mature</a:t>
            </a:r>
          </a:p>
          <a:p>
            <a:pPr lvl="2"/>
            <a:r>
              <a:rPr lang="en-US" sz="2000">
                <a:solidFill>
                  <a:srgbClr val="000000"/>
                </a:solidFill>
              </a:rPr>
              <a:t>conditions for Sold Goods where goods should be:</a:t>
            </a:r>
          </a:p>
          <a:p>
            <a:pPr lvl="3">
              <a:lnSpc>
                <a:spcPct val="120000"/>
              </a:lnSpc>
            </a:pPr>
            <a:r>
              <a:rPr lang="en-US" sz="1800"/>
              <a:t>Existable, Valuable, Usable, Capable of ownership/title AND Capable of delivery/possession</a:t>
            </a:r>
          </a:p>
          <a:p>
            <a:pPr lvl="3">
              <a:lnSpc>
                <a:spcPct val="200000"/>
              </a:lnSpc>
              <a:buFontTx/>
              <a:buNone/>
            </a:pPr>
            <a:endParaRPr lang="en-US" sz="1800"/>
          </a:p>
          <a:p>
            <a:pPr lvl="3">
              <a:lnSpc>
                <a:spcPct val="130000"/>
              </a:lnSpc>
            </a:pPr>
            <a:endParaRPr lang="en-US" sz="1800"/>
          </a:p>
        </p:txBody>
      </p:sp>
      <p:sp>
        <p:nvSpPr>
          <p:cNvPr id="19458" name="Rectangle 2"/>
          <p:cNvSpPr>
            <a:spLocks noGrp="1" noChangeArrowheads="1"/>
          </p:cNvSpPr>
          <p:nvPr>
            <p:ph type="title"/>
          </p:nvPr>
        </p:nvSpPr>
        <p:spPr/>
        <p:txBody>
          <a:bodyPr/>
          <a:lstStyle/>
          <a:p>
            <a:r>
              <a:rPr lang="en-US"/>
              <a:t>ISLAMIC SALE CONTRACT</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762000" y="1600200"/>
            <a:ext cx="7677150" cy="4114800"/>
          </a:xfrm>
        </p:spPr>
        <p:txBody>
          <a:bodyPr/>
          <a:lstStyle/>
          <a:p>
            <a:pPr>
              <a:buFontTx/>
              <a:buNone/>
            </a:pPr>
            <a:r>
              <a:rPr lang="en-US" sz="2800" dirty="0"/>
              <a:t>	VOID/NON EXISTING SALE (</a:t>
            </a:r>
            <a:r>
              <a:rPr lang="en-US" sz="2800" i="1" dirty="0"/>
              <a:t>BAI BAATIL</a:t>
            </a:r>
            <a:r>
              <a:rPr lang="en-US" sz="2800" dirty="0"/>
              <a:t>)</a:t>
            </a:r>
          </a:p>
          <a:p>
            <a:pPr lvl="1">
              <a:lnSpc>
                <a:spcPct val="90000"/>
              </a:lnSpc>
            </a:pPr>
            <a:endParaRPr lang="en-US" dirty="0"/>
          </a:p>
          <a:p>
            <a:pPr lvl="1">
              <a:lnSpc>
                <a:spcPct val="90000"/>
              </a:lnSpc>
            </a:pPr>
            <a:r>
              <a:rPr lang="en-US" dirty="0"/>
              <a:t>the buyer does not have the title to subject matter</a:t>
            </a:r>
          </a:p>
          <a:p>
            <a:pPr lvl="1">
              <a:lnSpc>
                <a:spcPct val="90000"/>
              </a:lnSpc>
            </a:pPr>
            <a:r>
              <a:rPr lang="en-US" dirty="0"/>
              <a:t>the seller does not have title to price</a:t>
            </a:r>
          </a:p>
          <a:p>
            <a:pPr lvl="1">
              <a:lnSpc>
                <a:spcPct val="90000"/>
              </a:lnSpc>
            </a:pPr>
            <a:r>
              <a:rPr lang="en-US" dirty="0"/>
              <a:t>Both subject matter and price cannot be used lawfully</a:t>
            </a:r>
          </a:p>
          <a:p>
            <a:pPr lvl="1">
              <a:lnSpc>
                <a:spcPct val="90000"/>
              </a:lnSpc>
            </a:pPr>
            <a:r>
              <a:rPr lang="en-US" dirty="0"/>
              <a:t>the produce of both will be unlawful</a:t>
            </a:r>
          </a:p>
        </p:txBody>
      </p:sp>
      <p:sp>
        <p:nvSpPr>
          <p:cNvPr id="25602" name="Rectangle 2"/>
          <p:cNvSpPr>
            <a:spLocks noGrp="1" noChangeArrowheads="1"/>
          </p:cNvSpPr>
          <p:nvPr>
            <p:ph type="title"/>
          </p:nvPr>
        </p:nvSpPr>
        <p:spPr/>
        <p:txBody>
          <a:bodyPr/>
          <a:lstStyle/>
          <a:p>
            <a:r>
              <a:rPr lang="en-US"/>
              <a:t>ISLAMIC SALE CONTRACT</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838200" y="1752600"/>
            <a:ext cx="7772400" cy="4114800"/>
          </a:xfrm>
        </p:spPr>
        <p:txBody>
          <a:bodyPr>
            <a:normAutofit/>
          </a:bodyPr>
          <a:lstStyle/>
          <a:p>
            <a:pPr>
              <a:buFontTx/>
              <a:buNone/>
            </a:pPr>
            <a:r>
              <a:rPr lang="en-US" sz="2800" dirty="0"/>
              <a:t>	EXISTING SALE BUT VOID DUE TO DEFECT ( </a:t>
            </a:r>
            <a:r>
              <a:rPr lang="en-US" sz="2800" i="1" dirty="0"/>
              <a:t>BAI FASID</a:t>
            </a:r>
            <a:r>
              <a:rPr lang="en-US" sz="2800" dirty="0"/>
              <a:t> )</a:t>
            </a:r>
          </a:p>
          <a:p>
            <a:pPr lvl="1">
              <a:lnSpc>
                <a:spcPct val="80000"/>
              </a:lnSpc>
            </a:pPr>
            <a:r>
              <a:rPr lang="en-US" sz="2400" dirty="0"/>
              <a:t> sale will exist but will be void due to defect because of non compliance of conditions of </a:t>
            </a:r>
            <a:r>
              <a:rPr lang="en-US" sz="2400" dirty="0" smtClean="0"/>
              <a:t>contract</a:t>
            </a:r>
          </a:p>
          <a:p>
            <a:pPr lvl="1">
              <a:lnSpc>
                <a:spcPct val="90000"/>
              </a:lnSpc>
            </a:pPr>
            <a:r>
              <a:rPr lang="en-US" sz="2400" dirty="0" smtClean="0"/>
              <a:t>Buyer must return the goods to the seller</a:t>
            </a:r>
          </a:p>
          <a:p>
            <a:pPr lvl="1">
              <a:lnSpc>
                <a:spcPct val="90000"/>
              </a:lnSpc>
            </a:pPr>
            <a:r>
              <a:rPr lang="en-US" sz="2400" dirty="0" smtClean="0"/>
              <a:t>However if the defect is rectified the sale becomes valid</a:t>
            </a:r>
          </a:p>
          <a:p>
            <a:pPr lvl="1">
              <a:lnSpc>
                <a:spcPct val="80000"/>
              </a:lnSpc>
            </a:pPr>
            <a:endParaRPr lang="en-US" sz="2400" dirty="0"/>
          </a:p>
        </p:txBody>
      </p:sp>
      <p:sp>
        <p:nvSpPr>
          <p:cNvPr id="27650" name="Rectangle 2"/>
          <p:cNvSpPr>
            <a:spLocks noGrp="1" noChangeArrowheads="1"/>
          </p:cNvSpPr>
          <p:nvPr>
            <p:ph type="title"/>
          </p:nvPr>
        </p:nvSpPr>
        <p:spPr/>
        <p:txBody>
          <a:bodyPr/>
          <a:lstStyle/>
          <a:p>
            <a:r>
              <a:rPr lang="en-US"/>
              <a:t>ISLAMIC SALE CONTRACT</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p:txBody>
          <a:bodyPr/>
          <a:lstStyle/>
          <a:p>
            <a:pPr>
              <a:buFontTx/>
              <a:buNone/>
            </a:pPr>
            <a:r>
              <a:rPr lang="en-US"/>
              <a:t>VALID BUT DISLIKED SALE ( </a:t>
            </a:r>
            <a:r>
              <a:rPr lang="en-US" i="1"/>
              <a:t>BAI MAKROOH )</a:t>
            </a:r>
          </a:p>
          <a:p>
            <a:pPr lvl="1">
              <a:lnSpc>
                <a:spcPct val="110000"/>
              </a:lnSpc>
            </a:pPr>
            <a:r>
              <a:rPr lang="en-US"/>
              <a:t>sale is valid but not liked due to certain conditions like:</a:t>
            </a:r>
            <a:endParaRPr lang="en-US" i="1"/>
          </a:p>
          <a:p>
            <a:pPr lvl="2">
              <a:lnSpc>
                <a:spcPct val="110000"/>
              </a:lnSpc>
            </a:pPr>
            <a:r>
              <a:rPr lang="en-US"/>
              <a:t>sale after Juma Azan</a:t>
            </a:r>
          </a:p>
          <a:p>
            <a:pPr lvl="2">
              <a:lnSpc>
                <a:spcPct val="110000"/>
              </a:lnSpc>
            </a:pPr>
            <a:r>
              <a:rPr lang="en-US"/>
              <a:t>sale after hoarding</a:t>
            </a:r>
          </a:p>
          <a:p>
            <a:pPr lvl="2">
              <a:lnSpc>
                <a:spcPct val="110000"/>
              </a:lnSpc>
            </a:pPr>
            <a:r>
              <a:rPr lang="en-US"/>
              <a:t>sale by intervention of a third party while two are negotiating</a:t>
            </a:r>
          </a:p>
          <a:p>
            <a:pPr lvl="2">
              <a:lnSpc>
                <a:spcPct val="90000"/>
              </a:lnSpc>
            </a:pPr>
            <a:endParaRPr lang="en-US" i="1"/>
          </a:p>
        </p:txBody>
      </p:sp>
      <p:sp>
        <p:nvSpPr>
          <p:cNvPr id="33794" name="Rectangle 2"/>
          <p:cNvSpPr>
            <a:spLocks noGrp="1" noChangeArrowheads="1"/>
          </p:cNvSpPr>
          <p:nvPr>
            <p:ph type="title"/>
          </p:nvPr>
        </p:nvSpPr>
        <p:spPr/>
        <p:txBody>
          <a:bodyPr/>
          <a:lstStyle/>
          <a:p>
            <a:r>
              <a:rPr lang="en-US"/>
              <a:t>ISLAMIC SALE CONTRACT</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609600" indent="-609600" algn="just">
              <a:lnSpc>
                <a:spcPct val="90000"/>
              </a:lnSpc>
              <a:buFontTx/>
              <a:buAutoNum type="arabicPeriod" startAt="2"/>
            </a:pPr>
            <a:r>
              <a:rPr lang="en-US" sz="2800" dirty="0" smtClean="0">
                <a:cs typeface="Times New Roman" pitchFamily="18" charset="0"/>
              </a:rPr>
              <a:t>A condition, which seems to be against the contract, but it is in the market practice, is not void, if its </a:t>
            </a:r>
            <a:r>
              <a:rPr lang="en-US" sz="2800" dirty="0" err="1" smtClean="0">
                <a:cs typeface="Times New Roman" pitchFamily="18" charset="0"/>
              </a:rPr>
              <a:t>voidness</a:t>
            </a:r>
            <a:r>
              <a:rPr lang="en-US" sz="2800" dirty="0" smtClean="0">
                <a:cs typeface="Times New Roman" pitchFamily="18" charset="0"/>
              </a:rPr>
              <a:t> is not proved with the clear injunctions of the Holy Quran and </a:t>
            </a:r>
            <a:r>
              <a:rPr lang="en-US" sz="2800" dirty="0" err="1" smtClean="0">
                <a:cs typeface="Times New Roman" pitchFamily="18" charset="0"/>
              </a:rPr>
              <a:t>Sunnah</a:t>
            </a:r>
            <a:r>
              <a:rPr lang="en-US" sz="2800" dirty="0" smtClean="0">
                <a:cs typeface="Times New Roman" pitchFamily="18" charset="0"/>
              </a:rPr>
              <a:t>.</a:t>
            </a:r>
          </a:p>
          <a:p>
            <a:endParaRPr lang="en-US" sz="2800" dirty="0" smtClean="0"/>
          </a:p>
          <a:p>
            <a:r>
              <a:rPr lang="en-US" sz="2800" dirty="0" smtClean="0"/>
              <a:t>This type of condition does not invalidate the contract. </a:t>
            </a:r>
          </a:p>
          <a:p>
            <a:pPr marL="609600" indent="-609600" algn="just">
              <a:lnSpc>
                <a:spcPct val="90000"/>
              </a:lnSpc>
              <a:buNone/>
            </a:pPr>
            <a:r>
              <a:rPr lang="en-US" sz="2800" dirty="0" smtClean="0">
                <a:cs typeface="Times New Roman" pitchFamily="18" charset="0"/>
              </a:rPr>
              <a:t> </a:t>
            </a:r>
          </a:p>
          <a:p>
            <a:pPr marL="609600" indent="-609600" algn="just">
              <a:lnSpc>
                <a:spcPct val="90000"/>
              </a:lnSpc>
              <a:buFontTx/>
              <a:buNone/>
            </a:pPr>
            <a:r>
              <a:rPr lang="en-US" sz="2800" dirty="0" smtClean="0">
                <a:cs typeface="Times New Roman" pitchFamily="18" charset="0"/>
              </a:rPr>
              <a:t>	For example a condition that the seller will provide  five-year guarantee and one year free service. </a:t>
            </a:r>
            <a:endParaRPr lang="en-US" sz="2800" dirty="0" smtClean="0"/>
          </a:p>
          <a:p>
            <a:endParaRPr lang="en-US" dirty="0"/>
          </a:p>
        </p:txBody>
      </p:sp>
      <p:sp>
        <p:nvSpPr>
          <p:cNvPr id="3" name="Title 2"/>
          <p:cNvSpPr>
            <a:spLocks noGrp="1"/>
          </p:cNvSpPr>
          <p:nvPr>
            <p:ph type="title"/>
          </p:nvPr>
        </p:nvSpPr>
        <p:spPr/>
        <p:txBody>
          <a:bodyPr/>
          <a:lstStyle/>
          <a:p>
            <a:r>
              <a:rPr lang="en-US" dirty="0" smtClean="0"/>
              <a:t>CONTRACT IN ISLAM</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idx="1"/>
          </p:nvPr>
        </p:nvSpPr>
        <p:spPr>
          <a:xfrm>
            <a:off x="914400" y="1295400"/>
            <a:ext cx="7620000" cy="4495800"/>
          </a:xfrm>
        </p:spPr>
        <p:txBody>
          <a:bodyPr>
            <a:normAutofit fontScale="92500" lnSpcReduction="20000"/>
          </a:bodyPr>
          <a:lstStyle/>
          <a:p>
            <a:pPr marL="609600" indent="-609600" algn="just">
              <a:lnSpc>
                <a:spcPct val="90000"/>
              </a:lnSpc>
              <a:buFontTx/>
              <a:buAutoNum type="arabicPeriod" startAt="3"/>
            </a:pPr>
            <a:r>
              <a:rPr lang="en-US" sz="2400" dirty="0">
                <a:solidFill>
                  <a:schemeClr val="tx1"/>
                </a:solidFill>
                <a:cs typeface="Times New Roman" pitchFamily="18" charset="0"/>
              </a:rPr>
              <a:t>A condition that is against the contract and not in market practice but is in favor of one of the contractors or subject matter, the condition is void. </a:t>
            </a:r>
          </a:p>
          <a:p>
            <a:pPr marL="609600" indent="-609600" algn="just">
              <a:lnSpc>
                <a:spcPct val="90000"/>
              </a:lnSpc>
              <a:buFontTx/>
              <a:buNone/>
            </a:pPr>
            <a:r>
              <a:rPr lang="en-US" sz="2400" i="1" dirty="0">
                <a:solidFill>
                  <a:schemeClr val="tx1"/>
                </a:solidFill>
                <a:cs typeface="Times New Roman" pitchFamily="18" charset="0"/>
              </a:rPr>
              <a:t>	</a:t>
            </a:r>
            <a:r>
              <a:rPr lang="en-US" sz="2400" dirty="0">
                <a:solidFill>
                  <a:schemeClr val="tx1"/>
                </a:solidFill>
                <a:cs typeface="Times New Roman" pitchFamily="18" charset="0"/>
              </a:rPr>
              <a:t>For example if ‘A’ sells a car with a condition that will use it on a fixed date every month, this contract will be </a:t>
            </a:r>
            <a:r>
              <a:rPr lang="en-US" sz="2400" dirty="0" smtClean="0">
                <a:solidFill>
                  <a:schemeClr val="tx1"/>
                </a:solidFill>
                <a:cs typeface="Times New Roman" pitchFamily="18" charset="0"/>
              </a:rPr>
              <a:t>void </a:t>
            </a:r>
            <a:endParaRPr lang="en-US" sz="2400" dirty="0">
              <a:solidFill>
                <a:schemeClr val="tx1"/>
              </a:solidFill>
              <a:cs typeface="Times New Roman" pitchFamily="18" charset="0"/>
            </a:endParaRPr>
          </a:p>
          <a:p>
            <a:pPr marL="609600" indent="-609600" algn="just">
              <a:lnSpc>
                <a:spcPct val="90000"/>
              </a:lnSpc>
              <a:buFontTx/>
              <a:buNone/>
            </a:pPr>
            <a:endParaRPr lang="en-US" sz="2400" i="1" dirty="0">
              <a:solidFill>
                <a:schemeClr val="tx1"/>
              </a:solidFill>
              <a:cs typeface="Times New Roman" pitchFamily="18" charset="0"/>
            </a:endParaRPr>
          </a:p>
          <a:p>
            <a:pPr marL="609600" indent="-609600" algn="just">
              <a:lnSpc>
                <a:spcPct val="90000"/>
              </a:lnSpc>
              <a:buFontTx/>
              <a:buNone/>
            </a:pPr>
            <a:r>
              <a:rPr lang="en-US" sz="2400" dirty="0">
                <a:solidFill>
                  <a:schemeClr val="tx1"/>
                </a:solidFill>
                <a:cs typeface="Times New Roman" pitchFamily="18" charset="0"/>
              </a:rPr>
              <a:t>4.	A condition, which is against the contract, not in the market practice and not in favor of any contractor, that is not a void condition. </a:t>
            </a:r>
          </a:p>
          <a:p>
            <a:pPr marL="609600" indent="-609600">
              <a:lnSpc>
                <a:spcPct val="90000"/>
              </a:lnSpc>
              <a:buFontTx/>
              <a:buNone/>
            </a:pPr>
            <a:r>
              <a:rPr lang="en-US" sz="2400" dirty="0">
                <a:solidFill>
                  <a:schemeClr val="tx1"/>
                </a:solidFill>
              </a:rPr>
              <a:t>	</a:t>
            </a:r>
            <a:endParaRPr lang="en-US" sz="2400" dirty="0" smtClean="0">
              <a:solidFill>
                <a:schemeClr val="tx1"/>
              </a:solidFill>
            </a:endParaRPr>
          </a:p>
          <a:p>
            <a:pPr marL="609600" indent="-609600">
              <a:lnSpc>
                <a:spcPct val="90000"/>
              </a:lnSpc>
              <a:buFontTx/>
              <a:buNone/>
            </a:pPr>
            <a:r>
              <a:rPr lang="en-US" sz="2400" dirty="0" smtClean="0"/>
              <a:t>       </a:t>
            </a:r>
            <a:r>
              <a:rPr lang="en-US" sz="2400" dirty="0" smtClean="0">
                <a:solidFill>
                  <a:schemeClr val="tx1"/>
                </a:solidFill>
              </a:rPr>
              <a:t>For </a:t>
            </a:r>
            <a:r>
              <a:rPr lang="en-US" sz="2400" dirty="0">
                <a:solidFill>
                  <a:schemeClr val="tx1"/>
                </a:solidFill>
              </a:rPr>
              <a:t>example if both A and B decide to give to charity, a certain percentage of both subject matter and </a:t>
            </a:r>
            <a:r>
              <a:rPr lang="en-US" sz="2400" dirty="0" smtClean="0">
                <a:solidFill>
                  <a:schemeClr val="tx1"/>
                </a:solidFill>
              </a:rPr>
              <a:t>consideration, </a:t>
            </a:r>
            <a:r>
              <a:rPr lang="en-US" sz="2400" dirty="0">
                <a:solidFill>
                  <a:schemeClr val="tx1"/>
                </a:solidFill>
              </a:rPr>
              <a:t>upon completion of sale.</a:t>
            </a:r>
          </a:p>
        </p:txBody>
      </p:sp>
      <p:sp>
        <p:nvSpPr>
          <p:cNvPr id="48130" name="Rectangle 2"/>
          <p:cNvSpPr>
            <a:spLocks noGrp="1" noChangeArrowheads="1"/>
          </p:cNvSpPr>
          <p:nvPr>
            <p:ph type="title"/>
          </p:nvPr>
        </p:nvSpPr>
        <p:spPr/>
        <p:txBody>
          <a:bodyPr/>
          <a:lstStyle/>
          <a:p>
            <a:r>
              <a:rPr lang="en-US" dirty="0"/>
              <a:t>CONTRACT IN ISLAM</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endParaRPr lang="en-US" dirty="0" smtClean="0"/>
          </a:p>
          <a:p>
            <a:pPr algn="ctr"/>
            <a:endParaRPr lang="en-US" dirty="0" smtClean="0"/>
          </a:p>
          <a:p>
            <a:pPr algn="ctr"/>
            <a:endParaRPr lang="en-US" dirty="0" smtClean="0"/>
          </a:p>
          <a:p>
            <a:pPr algn="ctr"/>
            <a:r>
              <a:rPr lang="en-US" dirty="0" smtClean="0"/>
              <a:t>Now a question arises what is the ruling of void condition, whether it invalidates the contract or not?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buNone/>
            </a:pPr>
            <a:endParaRPr lang="en-US" dirty="0" smtClean="0"/>
          </a:p>
          <a:p>
            <a:pPr algn="just"/>
            <a:r>
              <a:rPr lang="en-US" dirty="0" smtClean="0"/>
              <a:t>The answer is that there is a detail about the impacts of void condition. Sometimes a void condition invalidates the contract and sometimes it does not invalidate the contract, however, the condition itself is annulled.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p:txBody>
          <a:bodyPr/>
          <a:lstStyle/>
          <a:p>
            <a:pPr algn="just">
              <a:buFontTx/>
              <a:buNone/>
            </a:pPr>
            <a:r>
              <a:rPr lang="en-US" sz="2400" dirty="0">
                <a:cs typeface="Times New Roman" pitchFamily="18" charset="0"/>
              </a:rPr>
              <a:t>	</a:t>
            </a:r>
            <a:r>
              <a:rPr lang="en-US" sz="2400" dirty="0" smtClean="0">
                <a:cs typeface="Times New Roman" pitchFamily="18" charset="0"/>
              </a:rPr>
              <a:t>:</a:t>
            </a:r>
            <a:endParaRPr lang="en-US" sz="2400" dirty="0">
              <a:cs typeface="Times New Roman" pitchFamily="18" charset="0"/>
            </a:endParaRPr>
          </a:p>
          <a:p>
            <a:pPr algn="just"/>
            <a:r>
              <a:rPr lang="en-US" sz="2400" dirty="0">
                <a:solidFill>
                  <a:schemeClr val="tx1"/>
                </a:solidFill>
                <a:cs typeface="Times New Roman" pitchFamily="18" charset="0"/>
              </a:rPr>
              <a:t>The contracts of compensation </a:t>
            </a:r>
            <a:r>
              <a:rPr lang="en-US" sz="2400" dirty="0">
                <a:cs typeface="Times New Roman" pitchFamily="18" charset="0"/>
              </a:rPr>
              <a:t>(</a:t>
            </a:r>
            <a:r>
              <a:rPr lang="en-US" sz="2400" dirty="0" err="1">
                <a:cs typeface="Times New Roman" pitchFamily="18" charset="0"/>
              </a:rPr>
              <a:t>Uqood</a:t>
            </a:r>
            <a:r>
              <a:rPr lang="en-US" sz="2400" dirty="0">
                <a:cs typeface="Times New Roman" pitchFamily="18" charset="0"/>
              </a:rPr>
              <a:t> </a:t>
            </a:r>
            <a:r>
              <a:rPr lang="en-US" sz="2400" dirty="0" err="1">
                <a:cs typeface="Times New Roman" pitchFamily="18" charset="0"/>
              </a:rPr>
              <a:t>Muawadha</a:t>
            </a:r>
            <a:r>
              <a:rPr lang="en-US" sz="2400" dirty="0">
                <a:cs typeface="Times New Roman" pitchFamily="18" charset="0"/>
              </a:rPr>
              <a:t>)</a:t>
            </a:r>
            <a:r>
              <a:rPr lang="en-US" sz="2400" dirty="0">
                <a:solidFill>
                  <a:schemeClr val="tx1"/>
                </a:solidFill>
                <a:cs typeface="Times New Roman" pitchFamily="18" charset="0"/>
              </a:rPr>
              <a:t> like sale, purchase, lease agreements become void by putting void condition. </a:t>
            </a:r>
          </a:p>
          <a:p>
            <a:pPr algn="just">
              <a:buFontTx/>
              <a:buNone/>
            </a:pPr>
            <a:endParaRPr lang="en-US" sz="2400" dirty="0">
              <a:solidFill>
                <a:schemeClr val="tx1"/>
              </a:solidFill>
              <a:cs typeface="Times New Roman" pitchFamily="18" charset="0"/>
            </a:endParaRPr>
          </a:p>
          <a:p>
            <a:pPr algn="just"/>
            <a:r>
              <a:rPr lang="en-US" sz="2400" dirty="0">
                <a:solidFill>
                  <a:schemeClr val="tx1"/>
                </a:solidFill>
                <a:cs typeface="Times New Roman" pitchFamily="18" charset="0"/>
              </a:rPr>
              <a:t>Non-compensatory (voluntary) agreements </a:t>
            </a:r>
            <a:r>
              <a:rPr lang="en-US" sz="2400" dirty="0">
                <a:cs typeface="Times New Roman" pitchFamily="18" charset="0"/>
              </a:rPr>
              <a:t>(</a:t>
            </a:r>
            <a:r>
              <a:rPr lang="en-US" sz="2400" dirty="0" err="1">
                <a:cs typeface="Times New Roman" pitchFamily="18" charset="0"/>
              </a:rPr>
              <a:t>Uqood</a:t>
            </a:r>
            <a:r>
              <a:rPr lang="en-US" sz="2400" dirty="0">
                <a:cs typeface="Times New Roman" pitchFamily="18" charset="0"/>
              </a:rPr>
              <a:t> </a:t>
            </a:r>
            <a:r>
              <a:rPr lang="en-US" sz="2400" dirty="0" err="1">
                <a:cs typeface="Times New Roman" pitchFamily="18" charset="0"/>
              </a:rPr>
              <a:t>Ghair</a:t>
            </a:r>
            <a:r>
              <a:rPr lang="en-US" sz="2400" dirty="0">
                <a:cs typeface="Times New Roman" pitchFamily="18" charset="0"/>
              </a:rPr>
              <a:t> </a:t>
            </a:r>
            <a:r>
              <a:rPr lang="en-US" sz="2400" dirty="0" err="1">
                <a:cs typeface="Times New Roman" pitchFamily="18" charset="0"/>
              </a:rPr>
              <a:t>Muawadha</a:t>
            </a:r>
            <a:r>
              <a:rPr lang="en-US" sz="2400" dirty="0">
                <a:cs typeface="Times New Roman" pitchFamily="18" charset="0"/>
              </a:rPr>
              <a:t>)</a:t>
            </a:r>
            <a:r>
              <a:rPr lang="en-US" sz="2400" dirty="0">
                <a:solidFill>
                  <a:schemeClr val="tx1"/>
                </a:solidFill>
                <a:cs typeface="Times New Roman" pitchFamily="18" charset="0"/>
              </a:rPr>
              <a:t> like contract of loan (</a:t>
            </a:r>
            <a:r>
              <a:rPr lang="en-US" sz="2400" dirty="0" err="1">
                <a:solidFill>
                  <a:schemeClr val="tx1"/>
                </a:solidFill>
                <a:cs typeface="Times New Roman" pitchFamily="18" charset="0"/>
              </a:rPr>
              <a:t>Qard</a:t>
            </a:r>
            <a:r>
              <a:rPr lang="en-US" sz="2400" dirty="0">
                <a:solidFill>
                  <a:schemeClr val="tx1"/>
                </a:solidFill>
                <a:cs typeface="Times New Roman" pitchFamily="18" charset="0"/>
              </a:rPr>
              <a:t>-e-</a:t>
            </a:r>
            <a:r>
              <a:rPr lang="en-US" sz="2400" dirty="0" err="1">
                <a:solidFill>
                  <a:schemeClr val="tx1"/>
                </a:solidFill>
                <a:cs typeface="Times New Roman" pitchFamily="18" charset="0"/>
              </a:rPr>
              <a:t>Hasanah</a:t>
            </a:r>
            <a:r>
              <a:rPr lang="en-US" sz="2400" dirty="0">
                <a:solidFill>
                  <a:schemeClr val="tx1"/>
                </a:solidFill>
                <a:cs typeface="Times New Roman" pitchFamily="18" charset="0"/>
              </a:rPr>
              <a:t>), do not become void because of void condition.  The void condition, however, becomes itself ineffective. </a:t>
            </a:r>
            <a:endParaRPr lang="en-US" sz="2400" dirty="0">
              <a:solidFill>
                <a:schemeClr val="tx1"/>
              </a:solidFill>
            </a:endParaRPr>
          </a:p>
        </p:txBody>
      </p:sp>
      <p:sp>
        <p:nvSpPr>
          <p:cNvPr id="49154" name="Rectangle 2"/>
          <p:cNvSpPr>
            <a:spLocks noGrp="1" noChangeArrowheads="1"/>
          </p:cNvSpPr>
          <p:nvPr>
            <p:ph type="title"/>
          </p:nvPr>
        </p:nvSpPr>
        <p:spPr/>
        <p:txBody>
          <a:bodyPr/>
          <a:lstStyle/>
          <a:p>
            <a:pPr algn="ctr"/>
            <a:r>
              <a:rPr lang="en-US" dirty="0" smtClean="0"/>
              <a:t>For Examples</a:t>
            </a:r>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buNone/>
            </a:pPr>
            <a:r>
              <a:rPr lang="en-US" dirty="0" smtClean="0"/>
              <a:t>  if ‘A’ gives to ‘B’ a loan with a condition of premium at the time of repayment, this condition of interest is void. However, this condition does not invalidate the contract, therefore all transaction done by this borrowed money, will be valid. But the condition of interest itself is revoked; therefore ‘B’ is not liable for the payment of interest. </a:t>
            </a:r>
            <a:endParaRPr lang="en-US" dirty="0"/>
          </a:p>
        </p:txBody>
      </p:sp>
      <p:sp>
        <p:nvSpPr>
          <p:cNvPr id="3" name="Title 2"/>
          <p:cNvSpPr>
            <a:spLocks noGrp="1"/>
          </p:cNvSpPr>
          <p:nvPr>
            <p:ph type="title"/>
          </p:nvPr>
        </p:nvSpPr>
        <p:spPr/>
        <p:txBody>
          <a:bodyPr/>
          <a:lstStyle/>
          <a:p>
            <a:pPr algn="ctr"/>
            <a:r>
              <a:rPr lang="en-US" dirty="0" smtClean="0"/>
              <a:t>For Examples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idx="1"/>
          </p:nvPr>
        </p:nvSpPr>
        <p:spPr/>
        <p:txBody>
          <a:bodyPr/>
          <a:lstStyle/>
          <a:p>
            <a:pPr>
              <a:lnSpc>
                <a:spcPct val="170000"/>
              </a:lnSpc>
            </a:pPr>
            <a:r>
              <a:rPr lang="en-US" sz="2800" dirty="0"/>
              <a:t>DEFINITION OF SALE</a:t>
            </a:r>
            <a:r>
              <a:rPr lang="en-US" sz="2800" i="1" dirty="0"/>
              <a:t>(BAI)</a:t>
            </a:r>
          </a:p>
          <a:p>
            <a:pPr lvl="1">
              <a:lnSpc>
                <a:spcPct val="180000"/>
              </a:lnSpc>
            </a:pPr>
            <a:r>
              <a:rPr lang="en-US" sz="2400" dirty="0" smtClean="0"/>
              <a:t>Exchange </a:t>
            </a:r>
            <a:r>
              <a:rPr lang="en-US" sz="2400" dirty="0"/>
              <a:t>of a thing of value with another thing of value with mutual consent.</a:t>
            </a:r>
          </a:p>
          <a:p>
            <a:pPr lvl="1">
              <a:lnSpc>
                <a:spcPct val="230000"/>
              </a:lnSpc>
            </a:pPr>
            <a:r>
              <a:rPr lang="en-US" sz="2400" dirty="0"/>
              <a:t>the sale of a commodity in exchange of cash.</a:t>
            </a:r>
          </a:p>
        </p:txBody>
      </p:sp>
      <p:sp>
        <p:nvSpPr>
          <p:cNvPr id="2050" name="Rectangle 2"/>
          <p:cNvSpPr>
            <a:spLocks noGrp="1" noChangeArrowheads="1"/>
          </p:cNvSpPr>
          <p:nvPr>
            <p:ph type="title"/>
          </p:nvPr>
        </p:nvSpPr>
        <p:spPr/>
        <p:txBody>
          <a:bodyPr/>
          <a:lstStyle/>
          <a:p>
            <a:r>
              <a:rPr lang="en-US"/>
              <a:t>ISLAMIC SALE CONTRACT</a:t>
            </a:r>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145</TotalTime>
  <Words>2495</Words>
  <Application>Microsoft Office PowerPoint</Application>
  <PresentationFormat>On-screen Show (4:3)</PresentationFormat>
  <Paragraphs>203</Paragraphs>
  <Slides>26</Slides>
  <Notes>11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5" baseType="lpstr">
      <vt:lpstr>Calibri</vt:lpstr>
      <vt:lpstr>Lucida Sans Unicode</vt:lpstr>
      <vt:lpstr>Times New Roman</vt:lpstr>
      <vt:lpstr>Verdana</vt:lpstr>
      <vt:lpstr>Wingdings</vt:lpstr>
      <vt:lpstr>Wingdings 2</vt:lpstr>
      <vt:lpstr>Wingdings 3</vt:lpstr>
      <vt:lpstr>Concourse</vt:lpstr>
      <vt:lpstr>MS Org Chart</vt:lpstr>
      <vt:lpstr>CONTRACT In ISLAM</vt:lpstr>
      <vt:lpstr>CONTRACT IN ISLAM</vt:lpstr>
      <vt:lpstr>CONTRACT IN ISLAM</vt:lpstr>
      <vt:lpstr>CONTRACT IN ISLAM</vt:lpstr>
      <vt:lpstr>PowerPoint Presentation</vt:lpstr>
      <vt:lpstr>PowerPoint Presentation</vt:lpstr>
      <vt:lpstr>For Examples</vt:lpstr>
      <vt:lpstr>For Examples</vt:lpstr>
      <vt:lpstr>ISLAMIC SALE CONTRACT</vt:lpstr>
      <vt:lpstr>CONTRACT IN ISLAM</vt:lpstr>
      <vt:lpstr>ISLAMIC SALE CONTRACT</vt:lpstr>
      <vt:lpstr>ISLAMIC SALE CONTRACT</vt:lpstr>
      <vt:lpstr>ISLAMIC SALE CONTRACT</vt:lpstr>
      <vt:lpstr>ISLAMIC SALE CONTRACT</vt:lpstr>
      <vt:lpstr>ISLAMIC SALE CONTRACT</vt:lpstr>
      <vt:lpstr>ISLAMIC SALE CONTRACT</vt:lpstr>
      <vt:lpstr>ISLAMIC SALE CONTRACT</vt:lpstr>
      <vt:lpstr>ISLAMIC SALE CONTRACT</vt:lpstr>
      <vt:lpstr>ISLAMIC SALE CONTRACT</vt:lpstr>
      <vt:lpstr>ISLAMIC SALE CONTRACT</vt:lpstr>
      <vt:lpstr>ISLAMIC SALE CONTRACT</vt:lpstr>
      <vt:lpstr>ISLAMIC SALE CONTRACT</vt:lpstr>
      <vt:lpstr>ISLAMIC SALE CONTRACT</vt:lpstr>
      <vt:lpstr>ISLAMIC SALE CONTRACT</vt:lpstr>
      <vt:lpstr>ISLAMIC SALE CONTRACT</vt:lpstr>
      <vt:lpstr>ISLAMIC SALE CONTRACT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ISLAMIC CONTRACT</dc:title>
  <dc:creator>Windows User</dc:creator>
  <cp:lastModifiedBy>IMSANE</cp:lastModifiedBy>
  <cp:revision>15</cp:revision>
  <dcterms:created xsi:type="dcterms:W3CDTF">2014-09-27T13:14:25Z</dcterms:created>
  <dcterms:modified xsi:type="dcterms:W3CDTF">2015-10-09T19:19:12Z</dcterms:modified>
</cp:coreProperties>
</file>