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14"/>
  </p:handoutMasterIdLst>
  <p:sldIdLst>
    <p:sldId id="256" r:id="rId2"/>
    <p:sldId id="261" r:id="rId3"/>
    <p:sldId id="262" r:id="rId4"/>
    <p:sldId id="373" r:id="rId5"/>
    <p:sldId id="329" r:id="rId6"/>
    <p:sldId id="330" r:id="rId7"/>
    <p:sldId id="331" r:id="rId8"/>
    <p:sldId id="263" r:id="rId9"/>
    <p:sldId id="374" r:id="rId10"/>
    <p:sldId id="266" r:id="rId11"/>
    <p:sldId id="372" r:id="rId12"/>
    <p:sldId id="371"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DB2"/>
    <a:srgbClr val="CC00FF"/>
    <a:srgbClr val="FFFFFF"/>
    <a:srgbClr val="FFFF00"/>
    <a:srgbClr val="000000"/>
    <a:srgbClr val="CC0000"/>
    <a:srgbClr val="FBB3B3"/>
    <a:srgbClr val="810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3122" autoAdjust="0"/>
  </p:normalViewPr>
  <p:slideViewPr>
    <p:cSldViewPr>
      <p:cViewPr>
        <p:scale>
          <a:sx n="86" d="100"/>
          <a:sy n="86" d="100"/>
        </p:scale>
        <p:origin x="-86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861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861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861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itchFamily="18" charset="0"/>
                <a:cs typeface="Times New Roman" pitchFamily="18" charset="0"/>
              </a:defRPr>
            </a:lvl1pPr>
          </a:lstStyle>
          <a:p>
            <a:fld id="{131AFC2F-5F30-489F-A4D2-EB1E37E1BE96}" type="slidenum">
              <a:rPr lang="ar-SA"/>
              <a:pPr/>
              <a:t>‹#›</a:t>
            </a:fld>
            <a:endParaRPr lang="en-US"/>
          </a:p>
        </p:txBody>
      </p:sp>
    </p:spTree>
    <p:extLst>
      <p:ext uri="{BB962C8B-B14F-4D97-AF65-F5344CB8AC3E}">
        <p14:creationId xmlns:p14="http://schemas.microsoft.com/office/powerpoint/2010/main" val="8595657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7887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7887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fld id="{04FA2102-4227-47D2-B017-22B4DE015E6B}" type="slidenum">
              <a:rPr lang="ar-SA"/>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E68B17FE-3B26-4BC5-BA27-9B9B91BE81DF}"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99F000AC-3E61-4432-85DE-85BADA016C89}"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0E7E8888-8156-41FA-AD9F-4DB196477EAE}"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57980835-7A78-4D17-AC95-10F34CCCF633}"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fld id="{E0D809FB-2919-4981-AEF9-A1F76EEB0494}"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6F51E352-8555-4DF8-A2C7-B185123A4DA4}"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8617FA39-212A-4260-A1B1-7A6C57AF77E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4450B039-12F8-4B01-B175-EE66689D524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fld id="{102AC24B-123E-4FB2-8F36-8E6DE534F32E}"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fld id="{3EA268BA-D70C-4AA2-9D36-D52F7D7113BB}"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fld id="{FF4D41B6-9CA6-4DFB-99F6-71B98FB0E7C8}"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764375F3-9CCC-4166-99DE-AF8F0F9022F3}"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D83185EC-A57F-4B74-B3A7-4A1773BCD68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7782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7782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782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7783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7783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7783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7783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7783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7783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7783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7784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7784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7784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7784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7784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7784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7784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4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7784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7785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cs typeface="Arial" charset="0"/>
              </a:defRPr>
            </a:lvl1pPr>
          </a:lstStyle>
          <a:p>
            <a:fld id="{49C68089-6557-43F6-9730-5A5ECA479E2C}"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 id="2147483703" r:id="rId12"/>
    <p:sldLayoutId id="2147483702" r:id="rId13"/>
    <p:sldLayoutId id="2147483701"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457200"/>
            <a:ext cx="7772400" cy="2590800"/>
          </a:xfrm>
        </p:spPr>
        <p:txBody>
          <a:bodyPr/>
          <a:lstStyle/>
          <a:p>
            <a:pPr eaLnBrk="1" hangingPunct="1">
              <a:defRPr/>
            </a:pPr>
            <a:r>
              <a:rPr lang="en-US" dirty="0" smtClean="0">
                <a:solidFill>
                  <a:srgbClr val="FFFFFF"/>
                </a:solidFill>
              </a:rPr>
              <a:t/>
            </a:r>
            <a:br>
              <a:rPr lang="en-US" dirty="0" smtClean="0">
                <a:solidFill>
                  <a:srgbClr val="FFFFFF"/>
                </a:solidFill>
              </a:rPr>
            </a:br>
            <a:r>
              <a:rPr lang="en-US" dirty="0" smtClean="0">
                <a:solidFill>
                  <a:srgbClr val="FFFFFF"/>
                </a:solidFill>
              </a:rPr>
              <a:t/>
            </a:r>
            <a:br>
              <a:rPr lang="en-US" dirty="0" smtClean="0">
                <a:solidFill>
                  <a:srgbClr val="FFFFFF"/>
                </a:solidFill>
              </a:rPr>
            </a:br>
            <a:r>
              <a:rPr lang="en-US" dirty="0" smtClean="0">
                <a:solidFill>
                  <a:srgbClr val="FFFFFF"/>
                </a:solidFill>
              </a:rPr>
              <a:t/>
            </a:r>
            <a:br>
              <a:rPr lang="en-US" dirty="0" smtClean="0">
                <a:solidFill>
                  <a:srgbClr val="FFFFFF"/>
                </a:solidFill>
              </a:rPr>
            </a:br>
            <a:r>
              <a:rPr lang="en-US" dirty="0" smtClean="0">
                <a:solidFill>
                  <a:srgbClr val="FFFFFF"/>
                </a:solidFill>
              </a:rPr>
              <a:t>Islamic Banking </a:t>
            </a:r>
            <a:br>
              <a:rPr lang="en-US" dirty="0" smtClean="0">
                <a:solidFill>
                  <a:srgbClr val="FFFFFF"/>
                </a:solidFill>
              </a:rPr>
            </a:br>
            <a:r>
              <a:rPr lang="en-US" dirty="0">
                <a:solidFill>
                  <a:srgbClr val="FFFFFF"/>
                </a:solidFill>
              </a:rPr>
              <a:t>Development History</a:t>
            </a:r>
            <a:endParaRPr lang="en-US" dirty="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solidFill>
                  <a:srgbClr val="FFFF00"/>
                </a:solidFill>
              </a:rPr>
              <a:t>Islamic Banking Today</a:t>
            </a:r>
          </a:p>
        </p:txBody>
      </p:sp>
      <p:sp>
        <p:nvSpPr>
          <p:cNvPr id="21507" name="Rectangle 3"/>
          <p:cNvSpPr>
            <a:spLocks noGrp="1" noChangeArrowheads="1"/>
          </p:cNvSpPr>
          <p:nvPr>
            <p:ph type="body" idx="1"/>
          </p:nvPr>
        </p:nvSpPr>
        <p:spPr>
          <a:xfrm>
            <a:off x="442415" y="1828800"/>
            <a:ext cx="8229600" cy="4495800"/>
          </a:xfrm>
        </p:spPr>
        <p:txBody>
          <a:bodyPr/>
          <a:lstStyle/>
          <a:p>
            <a:pPr algn="just" eaLnBrk="1" hangingPunct="1"/>
            <a:r>
              <a:rPr lang="en-US" sz="2800" dirty="0" smtClean="0"/>
              <a:t>Latest </a:t>
            </a:r>
            <a:r>
              <a:rPr lang="en-US" sz="2800" dirty="0"/>
              <a:t>World Islamic Banking Competitiveness report, shows the assets of Islamic banks grew at an average rate of 17% per year between 2008 and 2014. This is two to three times faster than the rate at which conventional banks grew over the same period, due in part to the global financial crisis.</a:t>
            </a:r>
          </a:p>
          <a:p>
            <a:pPr lvl="2" algn="just" eaLnBrk="1" hangingPunct="1">
              <a:buFontTx/>
              <a:buNone/>
            </a:pPr>
            <a:endParaRPr lang="en-US" sz="2800" b="1" dirty="0" smtClean="0"/>
          </a:p>
          <a:p>
            <a:pPr algn="just" eaLnBrk="1" hangingPunct="1">
              <a:buFontTx/>
              <a:buNone/>
            </a:pPr>
            <a:endParaRPr lang="en-US" sz="28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Islamic </a:t>
            </a:r>
            <a:r>
              <a:rPr lang="en-US" dirty="0" smtClean="0">
                <a:solidFill>
                  <a:srgbClr val="FFFF00"/>
                </a:solidFill>
              </a:rPr>
              <a:t>Banking </a:t>
            </a:r>
            <a:r>
              <a:rPr lang="en-US" dirty="0">
                <a:solidFill>
                  <a:srgbClr val="FFFF00"/>
                </a:solidFill>
              </a:rPr>
              <a:t>Today</a:t>
            </a:r>
            <a:endParaRPr lang="en-US" dirty="0"/>
          </a:p>
        </p:txBody>
      </p:sp>
      <p:sp>
        <p:nvSpPr>
          <p:cNvPr id="3" name="Content Placeholder 2"/>
          <p:cNvSpPr>
            <a:spLocks noGrp="1"/>
          </p:cNvSpPr>
          <p:nvPr>
            <p:ph idx="1"/>
          </p:nvPr>
        </p:nvSpPr>
        <p:spPr/>
        <p:txBody>
          <a:bodyPr/>
          <a:lstStyle/>
          <a:p>
            <a:pPr lvl="1" algn="just" eaLnBrk="1" hangingPunct="1"/>
            <a:r>
              <a:rPr lang="en-US" dirty="0" smtClean="0"/>
              <a:t>Countries embraced </a:t>
            </a:r>
            <a:r>
              <a:rPr lang="en-US" dirty="0"/>
              <a:t>Islamic banking as a national policy concurrently with conventional banking and finance (dual track banking)</a:t>
            </a:r>
          </a:p>
          <a:p>
            <a:pPr lvl="2" algn="just" eaLnBrk="1" hangingPunct="1"/>
            <a:r>
              <a:rPr lang="en-US" sz="2800" dirty="0"/>
              <a:t>Bahrain, Brunei, Indonesia, Kuwait, Malaysia, Turkey, </a:t>
            </a:r>
            <a:r>
              <a:rPr lang="en-US" sz="2800" dirty="0" smtClean="0"/>
              <a:t>UAE,</a:t>
            </a:r>
            <a:r>
              <a:rPr lang="en-US" sz="2800" dirty="0"/>
              <a:t> Saudi Arabia</a:t>
            </a:r>
            <a:r>
              <a:rPr lang="en-US" sz="2800" dirty="0" smtClean="0"/>
              <a:t>, </a:t>
            </a:r>
            <a:r>
              <a:rPr lang="en-US" sz="2800" dirty="0"/>
              <a:t>Qatar</a:t>
            </a:r>
            <a:r>
              <a:rPr lang="en-US" sz="2800" dirty="0" smtClean="0"/>
              <a:t>, </a:t>
            </a:r>
            <a:r>
              <a:rPr lang="en-US" sz="2800" dirty="0"/>
              <a:t>Bangladesh and </a:t>
            </a:r>
            <a:r>
              <a:rPr lang="en-US" sz="2800" dirty="0" smtClean="0"/>
              <a:t>Pakistan.</a:t>
            </a:r>
            <a:endParaRPr lang="en-US" sz="2800" dirty="0"/>
          </a:p>
          <a:p>
            <a:pPr algn="just"/>
            <a:endParaRPr lang="en-US" sz="2800" dirty="0"/>
          </a:p>
        </p:txBody>
      </p:sp>
    </p:spTree>
    <p:extLst>
      <p:ext uri="{BB962C8B-B14F-4D97-AF65-F5344CB8AC3E}">
        <p14:creationId xmlns:p14="http://schemas.microsoft.com/office/powerpoint/2010/main" val="223850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FF00"/>
                </a:solidFill>
              </a:rPr>
              <a:t>Islamic Banking Today</a:t>
            </a:r>
            <a:endParaRPr lang="en-US" dirty="0">
              <a:solidFill>
                <a:srgbClr val="FFFF00"/>
              </a:solidFill>
            </a:endParaRPr>
          </a:p>
        </p:txBody>
      </p:sp>
      <p:sp>
        <p:nvSpPr>
          <p:cNvPr id="28675" name="Content Placeholder 2"/>
          <p:cNvSpPr>
            <a:spLocks noGrp="1"/>
          </p:cNvSpPr>
          <p:nvPr>
            <p:ph idx="1"/>
          </p:nvPr>
        </p:nvSpPr>
        <p:spPr/>
        <p:txBody>
          <a:bodyPr/>
          <a:lstStyle/>
          <a:p>
            <a:pPr algn="just"/>
            <a:r>
              <a:rPr lang="en-US" dirty="0" smtClean="0"/>
              <a:t>Total Assets : As </a:t>
            </a:r>
            <a:r>
              <a:rPr lang="en-US" dirty="0"/>
              <a:t>of 2014 total assets of around $2000 </a:t>
            </a:r>
            <a:r>
              <a:rPr lang="en-US" dirty="0" smtClean="0"/>
              <a:t>billion were sharia-compliant.</a:t>
            </a:r>
          </a:p>
          <a:p>
            <a:pPr algn="just"/>
            <a:r>
              <a:rPr lang="en-US" dirty="0"/>
              <a:t>“According to some estimates, the total asset value of Islamic banks will touch $3,400 billion in 2018</a:t>
            </a:r>
            <a:r>
              <a:rPr lang="en-US" dirty="0" smtClean="0"/>
              <a:t>”,</a:t>
            </a:r>
          </a:p>
          <a:p>
            <a:pPr algn="just"/>
            <a:r>
              <a:rPr lang="en-US" dirty="0" smtClean="0"/>
              <a:t>Total IFIs : 600 in 75 countries.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dirty="0" smtClean="0">
                <a:solidFill>
                  <a:srgbClr val="FFFF00"/>
                </a:solidFill>
              </a:rPr>
              <a:t>History of IBAF</a:t>
            </a:r>
          </a:p>
        </p:txBody>
      </p:sp>
      <p:sp>
        <p:nvSpPr>
          <p:cNvPr id="7171" name="Rectangle 3"/>
          <p:cNvSpPr>
            <a:spLocks noGrp="1" noChangeArrowheads="1"/>
          </p:cNvSpPr>
          <p:nvPr>
            <p:ph type="body" idx="1"/>
          </p:nvPr>
        </p:nvSpPr>
        <p:spPr>
          <a:xfrm>
            <a:off x="443948" y="1371600"/>
            <a:ext cx="8229600" cy="4495800"/>
          </a:xfrm>
        </p:spPr>
        <p:txBody>
          <a:bodyPr/>
          <a:lstStyle/>
          <a:p>
            <a:pPr lvl="1" eaLnBrk="1" hangingPunct="1"/>
            <a:r>
              <a:rPr lang="en-US" b="1" dirty="0" smtClean="0"/>
              <a:t>Barter trade was common</a:t>
            </a:r>
          </a:p>
          <a:p>
            <a:pPr lvl="1" eaLnBrk="1" hangingPunct="1"/>
            <a:r>
              <a:rPr lang="en-US" b="1" dirty="0" smtClean="0"/>
              <a:t>Al-</a:t>
            </a:r>
            <a:r>
              <a:rPr lang="en-US" b="1" dirty="0" err="1" smtClean="0"/>
              <a:t>sarf</a:t>
            </a:r>
            <a:r>
              <a:rPr lang="en-US" b="1" dirty="0" smtClean="0"/>
              <a:t> (money exchange)</a:t>
            </a:r>
          </a:p>
          <a:p>
            <a:pPr lvl="2" eaLnBrk="1" hangingPunct="1"/>
            <a:r>
              <a:rPr lang="en-US" sz="2800" b="1" dirty="0" smtClean="0"/>
              <a:t>Lack of standardization – for e.g., 10 grams of gold in coin form = 15 grams of gold in bracelet form</a:t>
            </a:r>
          </a:p>
          <a:p>
            <a:pPr lvl="1" eaLnBrk="1" hangingPunct="1"/>
            <a:r>
              <a:rPr lang="en-US" b="1" dirty="0" smtClean="0"/>
              <a:t>Institutionalization of </a:t>
            </a:r>
            <a:r>
              <a:rPr lang="en-US" b="1" dirty="0" err="1" smtClean="0"/>
              <a:t>riba</a:t>
            </a:r>
            <a:endParaRPr lang="en-US" b="1" dirty="0" smtClean="0"/>
          </a:p>
          <a:p>
            <a:pPr lvl="1" eaLnBrk="1" hangingPunct="1"/>
            <a:r>
              <a:rPr lang="en-US" b="1" dirty="0" smtClean="0"/>
              <a:t>Widespread </a:t>
            </a:r>
            <a:r>
              <a:rPr lang="en-US" b="1" dirty="0" err="1" smtClean="0"/>
              <a:t>gharar</a:t>
            </a:r>
            <a:r>
              <a:rPr lang="en-US" b="1" dirty="0" smtClean="0"/>
              <a:t> </a:t>
            </a:r>
          </a:p>
          <a:p>
            <a:pPr lvl="1" eaLnBrk="1" hangingPunct="1"/>
            <a:r>
              <a:rPr lang="en-US" b="1" dirty="0" smtClean="0"/>
              <a:t>Monopoly, fraud and economic injustice was common</a:t>
            </a:r>
          </a:p>
          <a:p>
            <a:pPr eaLnBrk="1" hangingPunct="1"/>
            <a:endParaRPr lang="en-US" sz="2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419100" y="152400"/>
            <a:ext cx="8229600" cy="897835"/>
          </a:xfrm>
        </p:spPr>
        <p:txBody>
          <a:bodyPr/>
          <a:lstStyle/>
          <a:p>
            <a:pPr eaLnBrk="1" hangingPunct="1">
              <a:defRPr/>
            </a:pPr>
            <a:r>
              <a:rPr lang="en-US" dirty="0" smtClean="0">
                <a:solidFill>
                  <a:srgbClr val="FFFF00"/>
                </a:solidFill>
              </a:rPr>
              <a:t>History of IBAF</a:t>
            </a:r>
          </a:p>
        </p:txBody>
      </p:sp>
      <p:sp>
        <p:nvSpPr>
          <p:cNvPr id="8195" name="Rectangle 3"/>
          <p:cNvSpPr>
            <a:spLocks noGrp="1" noChangeArrowheads="1"/>
          </p:cNvSpPr>
          <p:nvPr>
            <p:ph type="body" idx="1"/>
          </p:nvPr>
        </p:nvSpPr>
        <p:spPr>
          <a:xfrm>
            <a:off x="152400" y="1295400"/>
            <a:ext cx="8763000" cy="4495800"/>
          </a:xfrm>
        </p:spPr>
        <p:txBody>
          <a:bodyPr/>
          <a:lstStyle/>
          <a:p>
            <a:pPr eaLnBrk="1" hangingPunct="1">
              <a:lnSpc>
                <a:spcPct val="90000"/>
              </a:lnSpc>
            </a:pPr>
            <a:r>
              <a:rPr lang="en-US" sz="2800" b="1" dirty="0" smtClean="0"/>
              <a:t>With the </a:t>
            </a:r>
            <a:r>
              <a:rPr lang="en-US" sz="2800" b="1" dirty="0" smtClean="0">
                <a:solidFill>
                  <a:srgbClr val="FFFF00"/>
                </a:solidFill>
              </a:rPr>
              <a:t>advent of Islam,</a:t>
            </a:r>
          </a:p>
          <a:p>
            <a:pPr lvl="1" eaLnBrk="1" hangingPunct="1">
              <a:lnSpc>
                <a:spcPct val="90000"/>
              </a:lnSpc>
            </a:pPr>
            <a:r>
              <a:rPr lang="en-US" b="1" dirty="0" smtClean="0"/>
              <a:t>Eradication of </a:t>
            </a:r>
            <a:r>
              <a:rPr lang="en-US" b="1" i="1" dirty="0" err="1" smtClean="0"/>
              <a:t>riba</a:t>
            </a:r>
            <a:r>
              <a:rPr lang="en-US" b="1" dirty="0" smtClean="0"/>
              <a:t> institutions and practices</a:t>
            </a:r>
          </a:p>
          <a:p>
            <a:pPr lvl="1" eaLnBrk="1" hangingPunct="1">
              <a:lnSpc>
                <a:spcPct val="90000"/>
              </a:lnSpc>
            </a:pPr>
            <a:r>
              <a:rPr lang="en-US" b="1" dirty="0" smtClean="0"/>
              <a:t>Eradication of </a:t>
            </a:r>
            <a:r>
              <a:rPr lang="en-US" b="1" i="1" dirty="0" err="1" smtClean="0"/>
              <a:t>gharar</a:t>
            </a:r>
            <a:r>
              <a:rPr lang="en-US" b="1" dirty="0" smtClean="0"/>
              <a:t> transactions</a:t>
            </a:r>
          </a:p>
          <a:p>
            <a:pPr lvl="1" eaLnBrk="1" hangingPunct="1">
              <a:lnSpc>
                <a:spcPct val="90000"/>
              </a:lnSpc>
            </a:pPr>
            <a:r>
              <a:rPr lang="en-US" b="1" dirty="0" smtClean="0"/>
              <a:t>Institutionalization of fair and equitable markets</a:t>
            </a:r>
          </a:p>
          <a:p>
            <a:pPr lvl="2" eaLnBrk="1" hangingPunct="1">
              <a:lnSpc>
                <a:spcPct val="90000"/>
              </a:lnSpc>
            </a:pPr>
            <a:r>
              <a:rPr lang="en-US" sz="2800" b="1" dirty="0" smtClean="0"/>
              <a:t>No monopoly, fraud</a:t>
            </a:r>
          </a:p>
          <a:p>
            <a:pPr lvl="2" eaLnBrk="1" hangingPunct="1">
              <a:lnSpc>
                <a:spcPct val="90000"/>
              </a:lnSpc>
            </a:pPr>
            <a:r>
              <a:rPr lang="en-US" sz="2800" b="1" dirty="0" smtClean="0"/>
              <a:t>Standardization of money and commodity exchanges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History of IBAF</a:t>
            </a:r>
            <a:endParaRPr lang="en-US" dirty="0"/>
          </a:p>
        </p:txBody>
      </p:sp>
      <p:sp>
        <p:nvSpPr>
          <p:cNvPr id="3" name="Content Placeholder 2"/>
          <p:cNvSpPr>
            <a:spLocks noGrp="1"/>
          </p:cNvSpPr>
          <p:nvPr>
            <p:ph idx="1"/>
          </p:nvPr>
        </p:nvSpPr>
        <p:spPr>
          <a:xfrm>
            <a:off x="228600" y="1219200"/>
            <a:ext cx="8686800" cy="4495800"/>
          </a:xfrm>
        </p:spPr>
        <p:txBody>
          <a:bodyPr/>
          <a:lstStyle/>
          <a:p>
            <a:pPr lvl="1" eaLnBrk="1" hangingPunct="1">
              <a:lnSpc>
                <a:spcPct val="90000"/>
              </a:lnSpc>
            </a:pPr>
            <a:endParaRPr lang="en-US" b="1" dirty="0" smtClean="0"/>
          </a:p>
          <a:p>
            <a:pPr lvl="1" eaLnBrk="1" hangingPunct="1">
              <a:lnSpc>
                <a:spcPct val="90000"/>
              </a:lnSpc>
            </a:pPr>
            <a:r>
              <a:rPr lang="en-US" b="1" dirty="0" smtClean="0"/>
              <a:t>Islamization </a:t>
            </a:r>
            <a:r>
              <a:rPr lang="en-US" b="1" dirty="0"/>
              <a:t>of many business organizations and institutions</a:t>
            </a:r>
          </a:p>
          <a:p>
            <a:pPr lvl="2" eaLnBrk="1" hangingPunct="1">
              <a:lnSpc>
                <a:spcPct val="90000"/>
              </a:lnSpc>
            </a:pPr>
            <a:r>
              <a:rPr lang="en-US" sz="2800" b="1" dirty="0" err="1"/>
              <a:t>Mudarabah</a:t>
            </a:r>
            <a:r>
              <a:rPr lang="en-US" sz="2800" b="1" dirty="0"/>
              <a:t>, </a:t>
            </a:r>
            <a:r>
              <a:rPr lang="en-US" sz="2800" b="1" dirty="0" err="1" smtClean="0"/>
              <a:t>Musharikah</a:t>
            </a:r>
            <a:endParaRPr lang="en-US" sz="2800" b="1" dirty="0" smtClean="0"/>
          </a:p>
          <a:p>
            <a:pPr marL="914400" lvl="2" indent="0" eaLnBrk="1" hangingPunct="1">
              <a:lnSpc>
                <a:spcPct val="90000"/>
              </a:lnSpc>
              <a:buNone/>
            </a:pPr>
            <a:endParaRPr lang="en-US" sz="2800" b="1" dirty="0"/>
          </a:p>
          <a:p>
            <a:pPr lvl="1" eaLnBrk="1" hangingPunct="1">
              <a:lnSpc>
                <a:spcPct val="90000"/>
              </a:lnSpc>
            </a:pPr>
            <a:r>
              <a:rPr lang="en-US" b="1" dirty="0"/>
              <a:t>New organizations and institutions were introduced</a:t>
            </a:r>
          </a:p>
          <a:p>
            <a:pPr lvl="2" eaLnBrk="1" hangingPunct="1">
              <a:lnSpc>
                <a:spcPct val="90000"/>
              </a:lnSpc>
            </a:pPr>
            <a:r>
              <a:rPr lang="en-US" sz="2800" b="1" dirty="0" err="1"/>
              <a:t>Zakah</a:t>
            </a:r>
            <a:r>
              <a:rPr lang="en-US" sz="2800" b="1" dirty="0"/>
              <a:t>, </a:t>
            </a:r>
            <a:r>
              <a:rPr lang="en-US" sz="2800" b="1" dirty="0" err="1"/>
              <a:t>waqf</a:t>
            </a:r>
            <a:r>
              <a:rPr lang="en-US" sz="2800" b="1" dirty="0"/>
              <a:t>  and </a:t>
            </a:r>
          </a:p>
          <a:p>
            <a:pPr lvl="2" eaLnBrk="1" hangingPunct="1">
              <a:lnSpc>
                <a:spcPct val="90000"/>
              </a:lnSpc>
            </a:pPr>
            <a:r>
              <a:rPr lang="en-US" sz="2800" b="1" dirty="0" err="1"/>
              <a:t>Baitul</a:t>
            </a:r>
            <a:r>
              <a:rPr lang="en-US" sz="2800" b="1" dirty="0"/>
              <a:t>-mal</a:t>
            </a:r>
          </a:p>
          <a:p>
            <a:pPr eaLnBrk="1" hangingPunct="1">
              <a:lnSpc>
                <a:spcPct val="90000"/>
              </a:lnSpc>
            </a:pPr>
            <a:endParaRPr lang="en-US" sz="2800" b="1" dirty="0"/>
          </a:p>
          <a:p>
            <a:endParaRPr lang="en-US" dirty="0"/>
          </a:p>
        </p:txBody>
      </p:sp>
    </p:spTree>
    <p:extLst>
      <p:ext uri="{BB962C8B-B14F-4D97-AF65-F5344CB8AC3E}">
        <p14:creationId xmlns:p14="http://schemas.microsoft.com/office/powerpoint/2010/main" val="52238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28600" y="1066800"/>
            <a:ext cx="8686800" cy="4724400"/>
          </a:xfrm>
        </p:spPr>
        <p:txBody>
          <a:bodyPr/>
          <a:lstStyle/>
          <a:p>
            <a:pPr marL="47625" indent="-47625" eaLnBrk="1" hangingPunct="1">
              <a:buFontTx/>
              <a:buNone/>
            </a:pPr>
            <a:r>
              <a:rPr lang="en-US" sz="2800" b="1" dirty="0" smtClean="0"/>
              <a:t>The first attempt to establish IB was in the 1950’s – in the rural area of Pakistan </a:t>
            </a:r>
          </a:p>
          <a:p>
            <a:pPr marL="47625" indent="-47625" eaLnBrk="1" hangingPunct="1">
              <a:buFontTx/>
              <a:buChar char="-"/>
            </a:pPr>
            <a:r>
              <a:rPr lang="en-US" sz="2800" b="1" dirty="0" smtClean="0"/>
              <a:t>Pious landowners deposits their funds without interest rewards</a:t>
            </a:r>
          </a:p>
          <a:p>
            <a:pPr marL="47625" indent="-47625" eaLnBrk="1" hangingPunct="1">
              <a:buFontTx/>
              <a:buChar char="-"/>
            </a:pPr>
            <a:r>
              <a:rPr lang="en-US" sz="2800" b="1" dirty="0" smtClean="0"/>
              <a:t>Credit was advanced to other poorer landowners for agricultural improvements</a:t>
            </a:r>
          </a:p>
          <a:p>
            <a:pPr marL="47625" indent="-47625" eaLnBrk="1" hangingPunct="1">
              <a:buFontTx/>
              <a:buChar char="-"/>
            </a:pPr>
            <a:r>
              <a:rPr lang="en-US" sz="2800" b="1" dirty="0" smtClean="0"/>
              <a:t>Although there was no shortage of borrowers, for the depositors, it was a once and for all effort</a:t>
            </a:r>
          </a:p>
          <a:p>
            <a:pPr marL="47625" indent="-47625" eaLnBrk="1" hangingPunct="1">
              <a:buFontTx/>
              <a:buChar char="-"/>
            </a:pPr>
            <a:r>
              <a:rPr lang="en-US" sz="2800" b="1" dirty="0" smtClean="0"/>
              <a:t>Depositors took considerable interest on how the money was loaned out.</a:t>
            </a:r>
          </a:p>
          <a:p>
            <a:pPr marL="47625" indent="-47625" eaLnBrk="1" hangingPunct="1"/>
            <a:endParaRPr lang="en-US" sz="2800" b="1" dirty="0" smtClean="0"/>
          </a:p>
        </p:txBody>
      </p:sp>
      <p:sp>
        <p:nvSpPr>
          <p:cNvPr id="2" name="Rectangle 1"/>
          <p:cNvSpPr/>
          <p:nvPr/>
        </p:nvSpPr>
        <p:spPr>
          <a:xfrm>
            <a:off x="2514600" y="304800"/>
            <a:ext cx="6096000" cy="646331"/>
          </a:xfrm>
          <a:prstGeom prst="rect">
            <a:avLst/>
          </a:prstGeom>
        </p:spPr>
        <p:txBody>
          <a:bodyPr wrap="square">
            <a:spAutoFit/>
          </a:bodyPr>
          <a:lstStyle/>
          <a:p>
            <a:r>
              <a:rPr lang="en-US" sz="3600" b="1" dirty="0">
                <a:solidFill>
                  <a:srgbClr val="FFFF00"/>
                </a:solidFill>
              </a:rPr>
              <a:t>History of IBAF</a:t>
            </a:r>
            <a:endParaRPr lang="en-US"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04800" y="1524000"/>
            <a:ext cx="8686800" cy="4953000"/>
          </a:xfrm>
        </p:spPr>
        <p:txBody>
          <a:bodyPr/>
          <a:lstStyle/>
          <a:p>
            <a:pPr marL="47625" indent="-47625" eaLnBrk="1" hangingPunct="1">
              <a:lnSpc>
                <a:spcPct val="90000"/>
              </a:lnSpc>
            </a:pPr>
            <a:r>
              <a:rPr lang="en-US" sz="2800" b="1" u="sng" dirty="0" smtClean="0"/>
              <a:t>25</a:t>
            </a:r>
            <a:r>
              <a:rPr lang="en-US" sz="2800" b="1" u="sng" baseline="30000" dirty="0" smtClean="0"/>
              <a:t>th</a:t>
            </a:r>
            <a:r>
              <a:rPr lang="en-US" sz="2800" b="1" u="sng" dirty="0" smtClean="0"/>
              <a:t> July 1963 – February 1967</a:t>
            </a:r>
          </a:p>
          <a:p>
            <a:pPr marL="47625" indent="-47625" eaLnBrk="1" hangingPunct="1">
              <a:lnSpc>
                <a:spcPct val="90000"/>
              </a:lnSpc>
              <a:buFontTx/>
              <a:buNone/>
            </a:pPr>
            <a:endParaRPr lang="en-US" sz="2800" b="1" dirty="0" smtClean="0"/>
          </a:p>
          <a:p>
            <a:pPr marL="47625" indent="-47625" eaLnBrk="1" hangingPunct="1">
              <a:buFontTx/>
              <a:buNone/>
            </a:pPr>
            <a:r>
              <a:rPr lang="en-US" sz="2800" b="1" dirty="0" err="1" smtClean="0"/>
              <a:t>Mit</a:t>
            </a:r>
            <a:r>
              <a:rPr lang="en-US" sz="2800" b="1" dirty="0" smtClean="0"/>
              <a:t> </a:t>
            </a:r>
            <a:r>
              <a:rPr lang="en-US" sz="2800" b="1" dirty="0" err="1" smtClean="0"/>
              <a:t>ghamr</a:t>
            </a:r>
            <a:r>
              <a:rPr lang="en-US" sz="2800" b="1" dirty="0" smtClean="0"/>
              <a:t> Islamic Savings Bank started in Egypt by El-</a:t>
            </a:r>
            <a:r>
              <a:rPr lang="en-US" sz="2800" b="1" dirty="0" err="1" smtClean="0"/>
              <a:t>Naggar</a:t>
            </a:r>
            <a:endParaRPr lang="en-US" sz="2800" b="1" dirty="0" smtClean="0"/>
          </a:p>
          <a:p>
            <a:pPr marL="47625" indent="-47625" eaLnBrk="1" hangingPunct="1">
              <a:buFontTx/>
              <a:buChar char="-"/>
            </a:pPr>
            <a:r>
              <a:rPr lang="en-US" sz="2800" b="1" dirty="0" smtClean="0"/>
              <a:t>Purpose to mobilize the idle savings of the majority of Muslim within the </a:t>
            </a:r>
            <a:r>
              <a:rPr lang="en-US" sz="2800" b="1" dirty="0" err="1" smtClean="0"/>
              <a:t>Shariah</a:t>
            </a:r>
            <a:r>
              <a:rPr lang="en-US" sz="2800" b="1" dirty="0" smtClean="0"/>
              <a:t> and to provide halal returns on their saving as well.</a:t>
            </a:r>
          </a:p>
          <a:p>
            <a:pPr marL="47625" indent="-47625" eaLnBrk="1" hangingPunct="1">
              <a:buFontTx/>
              <a:buChar char="-"/>
            </a:pPr>
            <a:r>
              <a:rPr lang="en-US" sz="2800" b="1" dirty="0" smtClean="0"/>
              <a:t>El-</a:t>
            </a:r>
            <a:r>
              <a:rPr lang="en-US" sz="2800" b="1" dirty="0" err="1" smtClean="0"/>
              <a:t>Naggar</a:t>
            </a:r>
            <a:r>
              <a:rPr lang="en-US" sz="2800" b="1" dirty="0" smtClean="0"/>
              <a:t> was an academic himself</a:t>
            </a:r>
          </a:p>
          <a:p>
            <a:pPr marL="47625" indent="-47625" eaLnBrk="1" hangingPunct="1">
              <a:buFontTx/>
              <a:buChar char="-"/>
            </a:pPr>
            <a:r>
              <a:rPr lang="en-US" sz="2800" b="1" dirty="0" smtClean="0"/>
              <a:t>Managed the staff</a:t>
            </a:r>
          </a:p>
        </p:txBody>
      </p:sp>
      <p:sp>
        <p:nvSpPr>
          <p:cNvPr id="3" name="Rectangle 2"/>
          <p:cNvSpPr/>
          <p:nvPr/>
        </p:nvSpPr>
        <p:spPr>
          <a:xfrm>
            <a:off x="2514600" y="304800"/>
            <a:ext cx="6096000" cy="646331"/>
          </a:xfrm>
          <a:prstGeom prst="rect">
            <a:avLst/>
          </a:prstGeom>
        </p:spPr>
        <p:txBody>
          <a:bodyPr wrap="square">
            <a:spAutoFit/>
          </a:bodyPr>
          <a:lstStyle/>
          <a:p>
            <a:r>
              <a:rPr lang="en-US" sz="3600" b="1" dirty="0">
                <a:solidFill>
                  <a:srgbClr val="FFFF00"/>
                </a:solidFill>
              </a:rPr>
              <a:t>History of IBAF</a:t>
            </a:r>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28600"/>
            <a:ext cx="8229600" cy="411163"/>
          </a:xfrm>
        </p:spPr>
        <p:txBody>
          <a:bodyPr/>
          <a:lstStyle/>
          <a:p>
            <a:pPr eaLnBrk="1" hangingPunct="1">
              <a:defRPr/>
            </a:pPr>
            <a:r>
              <a:rPr lang="en-US" sz="3600" b="1" dirty="0" smtClean="0"/>
              <a:t/>
            </a:r>
            <a:br>
              <a:rPr lang="en-US" sz="3600" b="1" dirty="0" smtClean="0"/>
            </a:br>
            <a:r>
              <a:rPr lang="en-US" sz="3600" b="1" dirty="0" smtClean="0"/>
              <a:t>The role of the bank (El-</a:t>
            </a:r>
            <a:r>
              <a:rPr lang="en-US" sz="3600" b="1" dirty="0" err="1" smtClean="0"/>
              <a:t>Naggar</a:t>
            </a:r>
            <a:r>
              <a:rPr lang="en-US" sz="3600" b="1" dirty="0" smtClean="0"/>
              <a:t>, 1974</a:t>
            </a:r>
            <a:r>
              <a:rPr lang="en-US" sz="4000" b="1" dirty="0" smtClean="0"/>
              <a:t>)</a:t>
            </a:r>
          </a:p>
        </p:txBody>
      </p:sp>
      <p:sp>
        <p:nvSpPr>
          <p:cNvPr id="11267" name="Rectangle 3"/>
          <p:cNvSpPr>
            <a:spLocks noGrp="1" noChangeArrowheads="1"/>
          </p:cNvSpPr>
          <p:nvPr>
            <p:ph type="body" idx="1"/>
          </p:nvPr>
        </p:nvSpPr>
        <p:spPr>
          <a:xfrm>
            <a:off x="0" y="1524000"/>
            <a:ext cx="9144000" cy="5638800"/>
          </a:xfrm>
        </p:spPr>
        <p:txBody>
          <a:bodyPr/>
          <a:lstStyle/>
          <a:p>
            <a:pPr marL="609600" indent="-609600" eaLnBrk="1" hangingPunct="1">
              <a:buFontTx/>
              <a:buAutoNum type="alphaLcParenR"/>
            </a:pPr>
            <a:r>
              <a:rPr lang="en-US" b="1" dirty="0" smtClean="0"/>
              <a:t>An efficient intermediary between the supply and demand of capital.</a:t>
            </a:r>
          </a:p>
          <a:p>
            <a:pPr marL="609600" indent="-609600" eaLnBrk="1" hangingPunct="1">
              <a:buFontTx/>
              <a:buAutoNum type="alphaLcParenR"/>
            </a:pPr>
            <a:r>
              <a:rPr lang="en-US" b="1" dirty="0" smtClean="0"/>
              <a:t>Act as one educational center for economic efficiency, saving education and banking habit, and</a:t>
            </a:r>
          </a:p>
          <a:p>
            <a:pPr marL="609600" indent="-609600" eaLnBrk="1" hangingPunct="1">
              <a:buFontTx/>
              <a:buAutoNum type="alphaLcParenR"/>
            </a:pPr>
            <a:r>
              <a:rPr lang="en-US" b="1" dirty="0" smtClean="0"/>
              <a:t>Set a dynamic factor in mobilizing the idle capital for investment, reducing hoarding and the problem of capital formation.</a:t>
            </a:r>
          </a:p>
          <a:p>
            <a:pPr marL="609600" indent="-609600" eaLnBrk="1" hangingPunct="1">
              <a:buFontTx/>
              <a:buNone/>
            </a:pPr>
            <a:r>
              <a:rPr lang="en-US" b="1"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914400"/>
          </a:xfrm>
        </p:spPr>
        <p:txBody>
          <a:bodyPr/>
          <a:lstStyle/>
          <a:p>
            <a:pPr eaLnBrk="1" hangingPunct="1">
              <a:defRPr/>
            </a:pPr>
            <a:r>
              <a:rPr lang="en-US" sz="4000" b="1" dirty="0" smtClean="0">
                <a:solidFill>
                  <a:srgbClr val="FFFF00"/>
                </a:solidFill>
              </a:rPr>
              <a:t>History of IBAF </a:t>
            </a:r>
          </a:p>
        </p:txBody>
      </p:sp>
      <p:sp>
        <p:nvSpPr>
          <p:cNvPr id="19459" name="Rectangle 3"/>
          <p:cNvSpPr>
            <a:spLocks noGrp="1" noChangeArrowheads="1"/>
          </p:cNvSpPr>
          <p:nvPr>
            <p:ph type="body" idx="1"/>
          </p:nvPr>
        </p:nvSpPr>
        <p:spPr>
          <a:xfrm>
            <a:off x="457200" y="1371600"/>
            <a:ext cx="8229600" cy="4495800"/>
          </a:xfrm>
        </p:spPr>
        <p:txBody>
          <a:bodyPr/>
          <a:lstStyle/>
          <a:p>
            <a:pPr eaLnBrk="1" hangingPunct="1">
              <a:lnSpc>
                <a:spcPct val="90000"/>
              </a:lnSpc>
            </a:pPr>
            <a:r>
              <a:rPr lang="en-US" sz="2800" b="1" dirty="0" smtClean="0"/>
              <a:t>Islamic banking and finance (IBF) is relatively new compared to conventional banking and finance</a:t>
            </a:r>
          </a:p>
          <a:p>
            <a:pPr eaLnBrk="1" hangingPunct="1">
              <a:lnSpc>
                <a:spcPct val="90000"/>
              </a:lnSpc>
              <a:buFontTx/>
              <a:buNone/>
            </a:pPr>
            <a:endParaRPr lang="en-US" sz="2800" b="1" dirty="0" smtClean="0"/>
          </a:p>
          <a:p>
            <a:pPr eaLnBrk="1" hangingPunct="1">
              <a:lnSpc>
                <a:spcPct val="90000"/>
              </a:lnSpc>
            </a:pPr>
            <a:r>
              <a:rPr lang="en-US" sz="2800" b="1" dirty="0" smtClean="0"/>
              <a:t>Earliest Islamic financial institution can be traced to a savings institution based on profit sharing in </a:t>
            </a:r>
            <a:r>
              <a:rPr lang="en-US" sz="2800" b="1" dirty="0" err="1" smtClean="0"/>
              <a:t>Mit</a:t>
            </a:r>
            <a:r>
              <a:rPr lang="en-US" sz="2800" b="1" dirty="0" smtClean="0"/>
              <a:t> </a:t>
            </a:r>
            <a:r>
              <a:rPr lang="en-US" sz="2800" b="1" dirty="0" err="1" smtClean="0"/>
              <a:t>Ghamr</a:t>
            </a:r>
            <a:r>
              <a:rPr lang="en-US" sz="2800" b="1" dirty="0" smtClean="0"/>
              <a:t>, Egypt in 1963</a:t>
            </a:r>
          </a:p>
          <a:p>
            <a:pPr eaLnBrk="1" hangingPunct="1">
              <a:lnSpc>
                <a:spcPct val="90000"/>
              </a:lnSpc>
              <a:buFontTx/>
              <a:buNone/>
            </a:pPr>
            <a:endParaRPr lang="en-US" sz="2800" b="1" dirty="0" smtClean="0"/>
          </a:p>
          <a:p>
            <a:pPr eaLnBrk="1" hangingPunct="1">
              <a:lnSpc>
                <a:spcPct val="90000"/>
              </a:lnSpc>
            </a:pPr>
            <a:r>
              <a:rPr lang="en-US" sz="2800" b="1" dirty="0" smtClean="0"/>
              <a:t>Oil boom in the 1970s triggered a rapid growth of Islamic financial institutions</a:t>
            </a:r>
          </a:p>
          <a:p>
            <a:pPr eaLnBrk="1" hangingPunct="1">
              <a:lnSpc>
                <a:spcPct val="90000"/>
              </a:lnSpc>
            </a:pPr>
            <a:endParaRPr lang="en-US" sz="2800" b="1" dirty="0" smtClean="0"/>
          </a:p>
          <a:p>
            <a:pPr eaLnBrk="1" hangingPunct="1">
              <a:lnSpc>
                <a:spcPct val="90000"/>
              </a:lnSpc>
            </a:pPr>
            <a:endParaRPr lang="en-US" sz="2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History of IBAF </a:t>
            </a:r>
            <a:endParaRPr lang="en-US" sz="4000" dirty="0"/>
          </a:p>
        </p:txBody>
      </p:sp>
      <p:sp>
        <p:nvSpPr>
          <p:cNvPr id="3" name="Content Placeholder 2"/>
          <p:cNvSpPr>
            <a:spLocks noGrp="1"/>
          </p:cNvSpPr>
          <p:nvPr>
            <p:ph idx="1"/>
          </p:nvPr>
        </p:nvSpPr>
        <p:spPr/>
        <p:txBody>
          <a:bodyPr/>
          <a:lstStyle/>
          <a:p>
            <a:pPr eaLnBrk="1" hangingPunct="1">
              <a:lnSpc>
                <a:spcPct val="90000"/>
              </a:lnSpc>
              <a:buFontTx/>
              <a:buNone/>
            </a:pPr>
            <a:endParaRPr lang="en-US" sz="2800" b="1" dirty="0"/>
          </a:p>
          <a:p>
            <a:pPr eaLnBrk="1" hangingPunct="1">
              <a:lnSpc>
                <a:spcPct val="90000"/>
              </a:lnSpc>
            </a:pPr>
            <a:r>
              <a:rPr lang="en-US" sz="2800" b="1" dirty="0"/>
              <a:t>Establishment of the first Islamic bank (Dubai Islamic Bank in the UAE) in 1975, as well as the Islamic Development Bank (IDB) in Saudi Arabia</a:t>
            </a:r>
          </a:p>
          <a:p>
            <a:pPr eaLnBrk="1" hangingPunct="1">
              <a:lnSpc>
                <a:spcPct val="90000"/>
              </a:lnSpc>
              <a:buFontTx/>
              <a:buNone/>
            </a:pPr>
            <a:endParaRPr lang="en-US" sz="2800" b="1" dirty="0"/>
          </a:p>
          <a:p>
            <a:pPr eaLnBrk="1" hangingPunct="1">
              <a:lnSpc>
                <a:spcPct val="90000"/>
              </a:lnSpc>
            </a:pPr>
            <a:r>
              <a:rPr lang="en-US" sz="2800" b="1" dirty="0"/>
              <a:t>First attempt in the West to establish Islamic banking was in Luxembourg in 1978</a:t>
            </a:r>
          </a:p>
          <a:p>
            <a:endParaRPr lang="en-US" sz="2800" dirty="0"/>
          </a:p>
        </p:txBody>
      </p:sp>
    </p:spTree>
    <p:extLst>
      <p:ext uri="{BB962C8B-B14F-4D97-AF65-F5344CB8AC3E}">
        <p14:creationId xmlns:p14="http://schemas.microsoft.com/office/powerpoint/2010/main" val="3031025741"/>
      </p:ext>
    </p:extLst>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1094</TotalTime>
  <Words>510</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Mountain Top</vt:lpstr>
      <vt:lpstr>   Islamic Banking  Development History</vt:lpstr>
      <vt:lpstr>History of IBAF</vt:lpstr>
      <vt:lpstr>History of IBAF</vt:lpstr>
      <vt:lpstr>History of IBAF</vt:lpstr>
      <vt:lpstr>PowerPoint Presentation</vt:lpstr>
      <vt:lpstr>PowerPoint Presentation</vt:lpstr>
      <vt:lpstr> The role of the bank (El-Naggar, 1974)</vt:lpstr>
      <vt:lpstr>History of IBAF </vt:lpstr>
      <vt:lpstr>History of IBAF </vt:lpstr>
      <vt:lpstr>Islamic Banking Today</vt:lpstr>
      <vt:lpstr>Islamic Banking Today</vt:lpstr>
      <vt:lpstr>Islamic Banking Today</vt:lpstr>
    </vt:vector>
  </TitlesOfParts>
  <Company>I I U 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Banking and Finance: History Development and Regulatory Environment</dc:title>
  <dc:creator>Mr. Mahir</dc:creator>
  <cp:lastModifiedBy>Rahimullah.Baryalai</cp:lastModifiedBy>
  <cp:revision>124</cp:revision>
  <cp:lastPrinted>2015-09-20T02:52:27Z</cp:lastPrinted>
  <dcterms:created xsi:type="dcterms:W3CDTF">1980-01-04T02:02:59Z</dcterms:created>
  <dcterms:modified xsi:type="dcterms:W3CDTF">2015-09-20T02:53:14Z</dcterms:modified>
</cp:coreProperties>
</file>